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1.xml" ContentType="application/vnd.openxmlformats-officedocument.presentationml.notesSlide+xml"/>
  <Override PartName="/ppt/activeX/activeX1.xml" ContentType="application/vnd.ms-office.activeX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440" r:id="rId3"/>
    <p:sldId id="454" r:id="rId4"/>
    <p:sldId id="466" r:id="rId5"/>
    <p:sldId id="477" r:id="rId6"/>
    <p:sldId id="478" r:id="rId7"/>
    <p:sldId id="361" r:id="rId8"/>
    <p:sldId id="377" r:id="rId9"/>
    <p:sldId id="369" r:id="rId10"/>
    <p:sldId id="370" r:id="rId11"/>
    <p:sldId id="371" r:id="rId12"/>
    <p:sldId id="494" r:id="rId13"/>
    <p:sldId id="480" r:id="rId14"/>
    <p:sldId id="495" r:id="rId15"/>
    <p:sldId id="491" r:id="rId16"/>
    <p:sldId id="484" r:id="rId17"/>
    <p:sldId id="492" r:id="rId18"/>
    <p:sldId id="482" r:id="rId19"/>
    <p:sldId id="496" r:id="rId20"/>
    <p:sldId id="455" r:id="rId21"/>
    <p:sldId id="467" r:id="rId22"/>
    <p:sldId id="468" r:id="rId23"/>
    <p:sldId id="497" r:id="rId24"/>
    <p:sldId id="486" r:id="rId25"/>
    <p:sldId id="487" r:id="rId26"/>
    <p:sldId id="488" r:id="rId27"/>
    <p:sldId id="489" r:id="rId28"/>
    <p:sldId id="490" r:id="rId29"/>
    <p:sldId id="265" r:id="rId30"/>
    <p:sldId id="271" r:id="rId31"/>
    <p:sldId id="401" r:id="rId32"/>
    <p:sldId id="437" r:id="rId33"/>
    <p:sldId id="459" r:id="rId34"/>
    <p:sldId id="460" r:id="rId35"/>
    <p:sldId id="474" r:id="rId36"/>
    <p:sldId id="475" r:id="rId37"/>
    <p:sldId id="473" r:id="rId38"/>
    <p:sldId id="472" r:id="rId39"/>
    <p:sldId id="498" r:id="rId40"/>
    <p:sldId id="483" r:id="rId41"/>
    <p:sldId id="359" r:id="rId4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3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025">
          <p15:clr>
            <a:srgbClr val="A4A3A4"/>
          </p15:clr>
        </p15:guide>
        <p15:guide id="4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97"/>
    <a:srgbClr val="FFFF66"/>
    <a:srgbClr val="2CA02C"/>
    <a:srgbClr val="E9F1F5"/>
    <a:srgbClr val="C6E3E1"/>
    <a:srgbClr val="C4DE9B"/>
    <a:srgbClr val="1CAC80"/>
    <a:srgbClr val="006387"/>
    <a:srgbClr val="1AB2AB"/>
    <a:srgbClr val="5BD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29" autoAdjust="0"/>
  </p:normalViewPr>
  <p:slideViewPr>
    <p:cSldViewPr>
      <p:cViewPr>
        <p:scale>
          <a:sx n="87" d="100"/>
          <a:sy n="87" d="100"/>
        </p:scale>
        <p:origin x="-474" y="4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2094" y="-90"/>
      </p:cViewPr>
      <p:guideLst>
        <p:guide orient="horz" pos="2933"/>
        <p:guide orient="horz" pos="3025"/>
        <p:guide pos="2160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main\shared\Transportation\CVRP\Initiatives\Initiatives%20Resource%20Library\Databank-Initiatives\Vehicle%20dbs\Vehicle%20sales,%20registration%20data\CA\CNCDA%20Data\CNCDA%20Data%202.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hn.anderson\Downloads\CVRPStats%20(16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hn.anderson\Downloads\CVRPStats%20(16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Sheet1!$A$6</c:f>
              <c:strCache>
                <c:ptCount val="1"/>
                <c:pt idx="0">
                  <c:v>Running Total</c:v>
                </c:pt>
              </c:strCache>
            </c:strRef>
          </c:tx>
          <c:invertIfNegative val="0"/>
          <c:cat>
            <c:strRef>
              <c:f>Sheet1!$B$4:$U$4</c:f>
              <c:strCache>
                <c:ptCount val="20"/>
                <c:pt idx="0">
                  <c:v>Q1 2010</c:v>
                </c:pt>
                <c:pt idx="1">
                  <c:v>Q2 2010</c:v>
                </c:pt>
                <c:pt idx="2">
                  <c:v>Q3 2010</c:v>
                </c:pt>
                <c:pt idx="3">
                  <c:v>Q4 2010</c:v>
                </c:pt>
                <c:pt idx="4">
                  <c:v>Q1 2011</c:v>
                </c:pt>
                <c:pt idx="5">
                  <c:v>Q2 2011</c:v>
                </c:pt>
                <c:pt idx="6">
                  <c:v>Q3 2011</c:v>
                </c:pt>
                <c:pt idx="7">
                  <c:v>Q4 2011</c:v>
                </c:pt>
                <c:pt idx="8">
                  <c:v>Q1 2012</c:v>
                </c:pt>
                <c:pt idx="9">
                  <c:v>Q2 2012</c:v>
                </c:pt>
                <c:pt idx="10">
                  <c:v>Q3 2012</c:v>
                </c:pt>
                <c:pt idx="11">
                  <c:v>Q4 2012</c:v>
                </c:pt>
                <c:pt idx="12">
                  <c:v>Q1 2013</c:v>
                </c:pt>
                <c:pt idx="13">
                  <c:v>Q2 2013</c:v>
                </c:pt>
                <c:pt idx="14">
                  <c:v>Q3 2013</c:v>
                </c:pt>
                <c:pt idx="15">
                  <c:v>Q4 2013</c:v>
                </c:pt>
                <c:pt idx="16">
                  <c:v>Q1 2014</c:v>
                </c:pt>
                <c:pt idx="17">
                  <c:v>Q2 2014</c:v>
                </c:pt>
                <c:pt idx="18">
                  <c:v>Q3 2014</c:v>
                </c:pt>
                <c:pt idx="19">
                  <c:v>Q4 2014</c:v>
                </c:pt>
              </c:strCache>
            </c:strRef>
          </c:cat>
          <c:val>
            <c:numRef>
              <c:f>Sheet1!$B$6:$U$6</c:f>
              <c:numCache>
                <c:formatCode>General</c:formatCode>
                <c:ptCount val="20"/>
                <c:pt idx="0">
                  <c:v>14</c:v>
                </c:pt>
                <c:pt idx="1">
                  <c:v>26</c:v>
                </c:pt>
                <c:pt idx="2">
                  <c:v>68</c:v>
                </c:pt>
                <c:pt idx="3">
                  <c:v>260</c:v>
                </c:pt>
                <c:pt idx="4">
                  <c:v>1154</c:v>
                </c:pt>
                <c:pt idx="5">
                  <c:v>3663</c:v>
                </c:pt>
                <c:pt idx="6">
                  <c:v>5726</c:v>
                </c:pt>
                <c:pt idx="7">
                  <c:v>7399</c:v>
                </c:pt>
                <c:pt idx="8">
                  <c:v>9593</c:v>
                </c:pt>
                <c:pt idx="9">
                  <c:v>14126</c:v>
                </c:pt>
                <c:pt idx="10">
                  <c:v>19127</c:v>
                </c:pt>
                <c:pt idx="11">
                  <c:v>27374</c:v>
                </c:pt>
                <c:pt idx="12">
                  <c:v>34624</c:v>
                </c:pt>
                <c:pt idx="13">
                  <c:v>43759</c:v>
                </c:pt>
                <c:pt idx="14">
                  <c:v>55119</c:v>
                </c:pt>
                <c:pt idx="15">
                  <c:v>69119</c:v>
                </c:pt>
                <c:pt idx="16">
                  <c:v>82006</c:v>
                </c:pt>
                <c:pt idx="17">
                  <c:v>97362</c:v>
                </c:pt>
                <c:pt idx="18">
                  <c:v>112721</c:v>
                </c:pt>
                <c:pt idx="19">
                  <c:v>127875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616896"/>
        <c:axId val="88159360"/>
      </c:barChart>
      <c:catAx>
        <c:axId val="87616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88159360"/>
        <c:crosses val="autoZero"/>
        <c:auto val="1"/>
        <c:lblAlgn val="ctr"/>
        <c:lblOffset val="100"/>
        <c:noMultiLvlLbl val="0"/>
      </c:catAx>
      <c:valAx>
        <c:axId val="8815936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87616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Sheet1!$A$6</c:f>
              <c:strCache>
                <c:ptCount val="1"/>
                <c:pt idx="0">
                  <c:v>Running Total</c:v>
                </c:pt>
              </c:strCache>
            </c:strRef>
          </c:tx>
          <c:invertIfNegative val="0"/>
          <c:cat>
            <c:strRef>
              <c:f>Sheet1!$B$4:$U$4</c:f>
              <c:strCache>
                <c:ptCount val="20"/>
                <c:pt idx="0">
                  <c:v>Q1 2010</c:v>
                </c:pt>
                <c:pt idx="1">
                  <c:v>Q2 2010</c:v>
                </c:pt>
                <c:pt idx="2">
                  <c:v>Q3 2010</c:v>
                </c:pt>
                <c:pt idx="3">
                  <c:v>Q4 2010</c:v>
                </c:pt>
                <c:pt idx="4">
                  <c:v>Q1 2011</c:v>
                </c:pt>
                <c:pt idx="5">
                  <c:v>Q2 2011</c:v>
                </c:pt>
                <c:pt idx="6">
                  <c:v>Q3 2011</c:v>
                </c:pt>
                <c:pt idx="7">
                  <c:v>Q4 2011</c:v>
                </c:pt>
                <c:pt idx="8">
                  <c:v>Q1 2012</c:v>
                </c:pt>
                <c:pt idx="9">
                  <c:v>Q2 2012</c:v>
                </c:pt>
                <c:pt idx="10">
                  <c:v>Q3 2012</c:v>
                </c:pt>
                <c:pt idx="11">
                  <c:v>Q4 2012</c:v>
                </c:pt>
                <c:pt idx="12">
                  <c:v>Q1 2013</c:v>
                </c:pt>
                <c:pt idx="13">
                  <c:v>Q2 2013</c:v>
                </c:pt>
                <c:pt idx="14">
                  <c:v>Q3 2013</c:v>
                </c:pt>
                <c:pt idx="15">
                  <c:v>Q4 2013</c:v>
                </c:pt>
                <c:pt idx="16">
                  <c:v>Q1 2014</c:v>
                </c:pt>
                <c:pt idx="17">
                  <c:v>Q2 2014</c:v>
                </c:pt>
                <c:pt idx="18">
                  <c:v>Q3 2014</c:v>
                </c:pt>
                <c:pt idx="19">
                  <c:v>Q4 2014</c:v>
                </c:pt>
              </c:strCache>
            </c:strRef>
          </c:cat>
          <c:val>
            <c:numRef>
              <c:f>Sheet1!$B$6:$U$6</c:f>
              <c:numCache>
                <c:formatCode>General</c:formatCode>
                <c:ptCount val="20"/>
                <c:pt idx="0">
                  <c:v>14</c:v>
                </c:pt>
                <c:pt idx="1">
                  <c:v>26</c:v>
                </c:pt>
                <c:pt idx="2">
                  <c:v>68</c:v>
                </c:pt>
                <c:pt idx="3">
                  <c:v>260</c:v>
                </c:pt>
                <c:pt idx="4">
                  <c:v>1154</c:v>
                </c:pt>
                <c:pt idx="5">
                  <c:v>3663</c:v>
                </c:pt>
                <c:pt idx="6">
                  <c:v>5726</c:v>
                </c:pt>
                <c:pt idx="7">
                  <c:v>7399</c:v>
                </c:pt>
                <c:pt idx="8">
                  <c:v>9593</c:v>
                </c:pt>
                <c:pt idx="9">
                  <c:v>14126</c:v>
                </c:pt>
                <c:pt idx="10">
                  <c:v>19127</c:v>
                </c:pt>
                <c:pt idx="11">
                  <c:v>27374</c:v>
                </c:pt>
                <c:pt idx="12">
                  <c:v>34624</c:v>
                </c:pt>
                <c:pt idx="13">
                  <c:v>43759</c:v>
                </c:pt>
                <c:pt idx="14">
                  <c:v>55119</c:v>
                </c:pt>
                <c:pt idx="15">
                  <c:v>69119</c:v>
                </c:pt>
                <c:pt idx="16">
                  <c:v>82006</c:v>
                </c:pt>
                <c:pt idx="17">
                  <c:v>97362</c:v>
                </c:pt>
                <c:pt idx="18">
                  <c:v>112721</c:v>
                </c:pt>
                <c:pt idx="19">
                  <c:v>127875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188800"/>
        <c:axId val="88190336"/>
      </c:barChart>
      <c:catAx>
        <c:axId val="88188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88190336"/>
        <c:crosses val="autoZero"/>
        <c:auto val="1"/>
        <c:lblAlgn val="ctr"/>
        <c:lblOffset val="100"/>
        <c:noMultiLvlLbl val="0"/>
      </c:catAx>
      <c:valAx>
        <c:axId val="8819033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88188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015374396302392E-2"/>
          <c:y val="2.2480505614764255E-2"/>
          <c:w val="0.89031604463326075"/>
          <c:h val="0.79239970003749527"/>
        </c:manualLayout>
      </c:layout>
      <c:lineChart>
        <c:grouping val="standard"/>
        <c:varyColors val="0"/>
        <c:ser>
          <c:idx val="0"/>
          <c:order val="0"/>
          <c:tx>
            <c:strRef>
              <c:f>Summary!$AB$1</c:f>
              <c:strCache>
                <c:ptCount val="1"/>
                <c:pt idx="0">
                  <c:v>New Light-Duty Vehicle Market Share</c:v>
                </c:pt>
              </c:strCache>
            </c:strRef>
          </c:tx>
          <c:marker>
            <c:symbol val="none"/>
          </c:marker>
          <c:cat>
            <c:strRef>
              <c:f>Summary!$A$2:$A$17</c:f>
              <c:strCache>
                <c:ptCount val="16"/>
                <c:pt idx="0">
                  <c:v>Q1 2011</c:v>
                </c:pt>
                <c:pt idx="1">
                  <c:v>Q2 2011</c:v>
                </c:pt>
                <c:pt idx="2">
                  <c:v>Q3 2011</c:v>
                </c:pt>
                <c:pt idx="3">
                  <c:v>Q4 2011</c:v>
                </c:pt>
                <c:pt idx="4">
                  <c:v>Q1 2012</c:v>
                </c:pt>
                <c:pt idx="5">
                  <c:v>Q2 2012</c:v>
                </c:pt>
                <c:pt idx="6">
                  <c:v>Q3 2012</c:v>
                </c:pt>
                <c:pt idx="7">
                  <c:v>Q4 2012</c:v>
                </c:pt>
                <c:pt idx="8">
                  <c:v>Q1 2013</c:v>
                </c:pt>
                <c:pt idx="9">
                  <c:v>Q2 2013</c:v>
                </c:pt>
                <c:pt idx="10">
                  <c:v>Q3 2013</c:v>
                </c:pt>
                <c:pt idx="11">
                  <c:v>Q4 2013</c:v>
                </c:pt>
                <c:pt idx="12">
                  <c:v>Q1 2014</c:v>
                </c:pt>
                <c:pt idx="13">
                  <c:v>Q2 2014</c:v>
                </c:pt>
                <c:pt idx="14">
                  <c:v>Q3 2014</c:v>
                </c:pt>
                <c:pt idx="15">
                  <c:v>Q4 2014</c:v>
                </c:pt>
              </c:strCache>
            </c:strRef>
          </c:cat>
          <c:val>
            <c:numRef>
              <c:f>Summary!$AB$2:$AB$17</c:f>
              <c:numCache>
                <c:formatCode>0.00%</c:formatCode>
                <c:ptCount val="16"/>
                <c:pt idx="0">
                  <c:v>1.1210227543767591E-3</c:v>
                </c:pt>
                <c:pt idx="1">
                  <c:v>6.0033270031945116E-3</c:v>
                </c:pt>
                <c:pt idx="2">
                  <c:v>5.1357441372270832E-3</c:v>
                </c:pt>
                <c:pt idx="3">
                  <c:v>3.9300090363920152E-3</c:v>
                </c:pt>
                <c:pt idx="4">
                  <c:v>3.6666806084180294E-3</c:v>
                </c:pt>
                <c:pt idx="5">
                  <c:v>9.1201919087528192E-3</c:v>
                </c:pt>
                <c:pt idx="6">
                  <c:v>1.1804393237579957E-2</c:v>
                </c:pt>
                <c:pt idx="7">
                  <c:v>2.1338007501285665E-2</c:v>
                </c:pt>
                <c:pt idx="8">
                  <c:v>1.8720591237905475E-2</c:v>
                </c:pt>
                <c:pt idx="9">
                  <c:v>1.9076841675453923E-2</c:v>
                </c:pt>
                <c:pt idx="10">
                  <c:v>2.93E-2</c:v>
                </c:pt>
                <c:pt idx="11">
                  <c:v>3.2902136566953892E-2</c:v>
                </c:pt>
                <c:pt idx="12">
                  <c:v>2.9750457283384039E-2</c:v>
                </c:pt>
                <c:pt idx="13">
                  <c:v>3.1493946234352553E-2</c:v>
                </c:pt>
                <c:pt idx="14">
                  <c:v>3.3840214225745194E-2</c:v>
                </c:pt>
                <c:pt idx="15">
                  <c:v>3.3422200096508869E-2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Summary!$AC$1</c:f>
              <c:strCache>
                <c:ptCount val="1"/>
                <c:pt idx="0">
                  <c:v>New Car Market Share</c:v>
                </c:pt>
              </c:strCache>
            </c:strRef>
          </c:tx>
          <c:marker>
            <c:symbol val="none"/>
          </c:marker>
          <c:cat>
            <c:strRef>
              <c:f>Summary!$A$2:$A$17</c:f>
              <c:strCache>
                <c:ptCount val="16"/>
                <c:pt idx="0">
                  <c:v>Q1 2011</c:v>
                </c:pt>
                <c:pt idx="1">
                  <c:v>Q2 2011</c:v>
                </c:pt>
                <c:pt idx="2">
                  <c:v>Q3 2011</c:v>
                </c:pt>
                <c:pt idx="3">
                  <c:v>Q4 2011</c:v>
                </c:pt>
                <c:pt idx="4">
                  <c:v>Q1 2012</c:v>
                </c:pt>
                <c:pt idx="5">
                  <c:v>Q2 2012</c:v>
                </c:pt>
                <c:pt idx="6">
                  <c:v>Q3 2012</c:v>
                </c:pt>
                <c:pt idx="7">
                  <c:v>Q4 2012</c:v>
                </c:pt>
                <c:pt idx="8">
                  <c:v>Q1 2013</c:v>
                </c:pt>
                <c:pt idx="9">
                  <c:v>Q2 2013</c:v>
                </c:pt>
                <c:pt idx="10">
                  <c:v>Q3 2013</c:v>
                </c:pt>
                <c:pt idx="11">
                  <c:v>Q4 2013</c:v>
                </c:pt>
                <c:pt idx="12">
                  <c:v>Q1 2014</c:v>
                </c:pt>
                <c:pt idx="13">
                  <c:v>Q2 2014</c:v>
                </c:pt>
                <c:pt idx="14">
                  <c:v>Q3 2014</c:v>
                </c:pt>
                <c:pt idx="15">
                  <c:v>Q4 2014</c:v>
                </c:pt>
              </c:strCache>
            </c:strRef>
          </c:cat>
          <c:val>
            <c:numRef>
              <c:f>Summary!$AC$2:$AC$17</c:f>
              <c:numCache>
                <c:formatCode>0.00%</c:formatCode>
                <c:ptCount val="16"/>
                <c:pt idx="0">
                  <c:v>1.8312074767811658E-3</c:v>
                </c:pt>
                <c:pt idx="1">
                  <c:v>9.6030217257181069E-3</c:v>
                </c:pt>
                <c:pt idx="2">
                  <c:v>8.7287645524871532E-3</c:v>
                </c:pt>
                <c:pt idx="3">
                  <c:v>6.6746658481457713E-3</c:v>
                </c:pt>
                <c:pt idx="4">
                  <c:v>5.8002337736806119E-3</c:v>
                </c:pt>
                <c:pt idx="5">
                  <c:v>1.4381272229117021E-2</c:v>
                </c:pt>
                <c:pt idx="6">
                  <c:v>1.8764721169195992E-2</c:v>
                </c:pt>
                <c:pt idx="7">
                  <c:v>3.4084262317643818E-2</c:v>
                </c:pt>
                <c:pt idx="8">
                  <c:v>2.9587538147353768E-2</c:v>
                </c:pt>
                <c:pt idx="9">
                  <c:v>3.078670244708185E-2</c:v>
                </c:pt>
                <c:pt idx="10">
                  <c:v>4.6899999999999997E-2</c:v>
                </c:pt>
                <c:pt idx="11">
                  <c:v>5.4199999999999998E-2</c:v>
                </c:pt>
                <c:pt idx="12">
                  <c:v>4.860305583935718E-2</c:v>
                </c:pt>
                <c:pt idx="13">
                  <c:v>5.0356336623267536E-2</c:v>
                </c:pt>
                <c:pt idx="14">
                  <c:v>5.4599196027429651E-2</c:v>
                </c:pt>
                <c:pt idx="15">
                  <c:v>5.5757721462734083E-2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926656"/>
        <c:axId val="87928192"/>
      </c:lineChart>
      <c:catAx>
        <c:axId val="87926656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7928192"/>
        <c:crosses val="autoZero"/>
        <c:auto val="0"/>
        <c:lblAlgn val="ctr"/>
        <c:lblOffset val="100"/>
        <c:tickLblSkip val="4"/>
        <c:noMultiLvlLbl val="0"/>
      </c:catAx>
      <c:valAx>
        <c:axId val="87928192"/>
        <c:scaling>
          <c:orientation val="minMax"/>
          <c:max val="0.16000000000000003"/>
          <c:min val="0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crossAx val="87926656"/>
        <c:crosses val="autoZero"/>
        <c:crossBetween val="midCat"/>
        <c:majorUnit val="2.5000000000000005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60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Cumulative Estimated Sales: San Diego County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'[CVRPStats (16).xlsx]San Diego Numbers'!$E$14:$E$67</c:f>
              <c:numCache>
                <c:formatCode>mmm\-yy</c:formatCode>
                <c:ptCount val="5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</c:numCache>
            </c:numRef>
          </c:cat>
          <c:val>
            <c:numRef>
              <c:f>'[CVRPStats (16).xlsx]San Diego Numbers'!$J$14:$J$67</c:f>
              <c:numCache>
                <c:formatCode>0</c:formatCode>
                <c:ptCount val="54"/>
                <c:pt idx="0">
                  <c:v>33.623910336239099</c:v>
                </c:pt>
                <c:pt idx="1">
                  <c:v>34.869240348692401</c:v>
                </c:pt>
                <c:pt idx="2">
                  <c:v>70.98381070983811</c:v>
                </c:pt>
                <c:pt idx="3">
                  <c:v>139.4769613947696</c:v>
                </c:pt>
                <c:pt idx="4">
                  <c:v>318.8044831880448</c:v>
                </c:pt>
                <c:pt idx="5">
                  <c:v>557.90784557907841</c:v>
                </c:pt>
                <c:pt idx="6">
                  <c:v>618.92901618929011</c:v>
                </c:pt>
                <c:pt idx="7">
                  <c:v>704.85678704856787</c:v>
                </c:pt>
                <c:pt idx="8">
                  <c:v>754.66998754669987</c:v>
                </c:pt>
                <c:pt idx="9">
                  <c:v>798.25653798256542</c:v>
                </c:pt>
                <c:pt idx="10">
                  <c:v>1198.0074719800748</c:v>
                </c:pt>
                <c:pt idx="11">
                  <c:v>1225.4047322540473</c:v>
                </c:pt>
                <c:pt idx="12">
                  <c:v>1247.8206724782067</c:v>
                </c:pt>
                <c:pt idx="13">
                  <c:v>1271.4819427148193</c:v>
                </c:pt>
                <c:pt idx="14">
                  <c:v>1315.0684931506848</c:v>
                </c:pt>
                <c:pt idx="15">
                  <c:v>1391.0336239103362</c:v>
                </c:pt>
                <c:pt idx="16">
                  <c:v>1450.8094645080946</c:v>
                </c:pt>
                <c:pt idx="17">
                  <c:v>1503.1133250311332</c:v>
                </c:pt>
                <c:pt idx="18">
                  <c:v>1561.6438356164383</c:v>
                </c:pt>
                <c:pt idx="19">
                  <c:v>1636.3636363636363</c:v>
                </c:pt>
                <c:pt idx="20">
                  <c:v>1755.915317559153</c:v>
                </c:pt>
                <c:pt idx="21">
                  <c:v>1912.8268991282689</c:v>
                </c:pt>
                <c:pt idx="22">
                  <c:v>2084.6824408468242</c:v>
                </c:pt>
                <c:pt idx="23">
                  <c:v>2239.1033623910334</c:v>
                </c:pt>
                <c:pt idx="24">
                  <c:v>2367.3723536737234</c:v>
                </c:pt>
                <c:pt idx="25">
                  <c:v>2475.7160647571604</c:v>
                </c:pt>
                <c:pt idx="26">
                  <c:v>2737.2353673723533</c:v>
                </c:pt>
                <c:pt idx="27">
                  <c:v>2922.7895392278951</c:v>
                </c:pt>
                <c:pt idx="28">
                  <c:v>3166.8742216687419</c:v>
                </c:pt>
                <c:pt idx="29">
                  <c:v>3381.0709838107095</c:v>
                </c:pt>
                <c:pt idx="30">
                  <c:v>3653.7982565379821</c:v>
                </c:pt>
                <c:pt idx="31">
                  <c:v>3890.4109589041091</c:v>
                </c:pt>
                <c:pt idx="32">
                  <c:v>4180.5728518057276</c:v>
                </c:pt>
                <c:pt idx="33">
                  <c:v>4534.2465753424649</c:v>
                </c:pt>
                <c:pt idx="34">
                  <c:v>4805.7285180572844</c:v>
                </c:pt>
                <c:pt idx="35">
                  <c:v>5150.6849315068484</c:v>
                </c:pt>
                <c:pt idx="36">
                  <c:v>5428.3935242839343</c:v>
                </c:pt>
                <c:pt idx="37">
                  <c:v>5668.7422166874212</c:v>
                </c:pt>
                <c:pt idx="38">
                  <c:v>6085.9277708592763</c:v>
                </c:pt>
                <c:pt idx="39">
                  <c:v>6447.0734744707333</c:v>
                </c:pt>
                <c:pt idx="40">
                  <c:v>6798.2565379825637</c:v>
                </c:pt>
                <c:pt idx="41">
                  <c:v>7170.6102117061</c:v>
                </c:pt>
                <c:pt idx="42">
                  <c:v>7540.4732254047303</c:v>
                </c:pt>
                <c:pt idx="43">
                  <c:v>7871.7310087173082</c:v>
                </c:pt>
                <c:pt idx="44">
                  <c:v>8244.0846824408454</c:v>
                </c:pt>
                <c:pt idx="45">
                  <c:v>8555.4171855541699</c:v>
                </c:pt>
                <c:pt idx="46">
                  <c:v>8825.6537982565369</c:v>
                </c:pt>
                <c:pt idx="47">
                  <c:v>9180.5728518057276</c:v>
                </c:pt>
                <c:pt idx="48">
                  <c:v>9414.6948941469473</c:v>
                </c:pt>
                <c:pt idx="49">
                  <c:v>9648.8169364881669</c:v>
                </c:pt>
                <c:pt idx="50">
                  <c:v>9999.9999999999982</c:v>
                </c:pt>
                <c:pt idx="51">
                  <c:v>10371.108343711081</c:v>
                </c:pt>
                <c:pt idx="52">
                  <c:v>10721.046077210458</c:v>
                </c:pt>
                <c:pt idx="53">
                  <c:v>10795.765877957656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294912"/>
        <c:axId val="88296448"/>
      </c:barChart>
      <c:dateAx>
        <c:axId val="882949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88296448"/>
        <c:crosses val="autoZero"/>
        <c:auto val="1"/>
        <c:lblOffset val="100"/>
        <c:baseTimeUnit val="months"/>
      </c:dateAx>
      <c:valAx>
        <c:axId val="8829644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88294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669933"/>
              </a:solidFill>
            </c:spPr>
          </c:dPt>
          <c:dPt>
            <c:idx val="1"/>
            <c:bubble3D val="0"/>
            <c:spPr>
              <a:solidFill>
                <a:srgbClr val="006387"/>
              </a:solidFill>
            </c:spPr>
          </c:dPt>
          <c:dPt>
            <c:idx val="2"/>
            <c:bubble3D val="0"/>
            <c:spPr>
              <a:solidFill>
                <a:srgbClr val="FFFF66"/>
              </a:solidFill>
            </c:spPr>
          </c:dPt>
          <c:dLbls>
            <c:dLbl>
              <c:idx val="0"/>
              <c:layout>
                <c:manualLayout>
                  <c:x val="-0.20921690116604277"/>
                  <c:y val="-3.735644706739411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026644722688352"/>
                  <c:y val="3.105723520296955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'[CVRPStats (16).xlsx]San Diego Numbers'!$A$3:$A$5</c:f>
              <c:strCache>
                <c:ptCount val="3"/>
                <c:pt idx="0">
                  <c:v>BEV</c:v>
                </c:pt>
                <c:pt idx="1">
                  <c:v>PHEV</c:v>
                </c:pt>
                <c:pt idx="2">
                  <c:v>Other</c:v>
                </c:pt>
              </c:strCache>
            </c:strRef>
          </c:cat>
          <c:val>
            <c:numRef>
              <c:f>'[CVRPStats (16).xlsx]San Diego Numbers'!$D$3:$D$5</c:f>
              <c:numCache>
                <c:formatCode>_(* #,##0_);_(* \(#,##0\);_(* "-"??_);_(@_)</c:formatCode>
                <c:ptCount val="3"/>
                <c:pt idx="0">
                  <c:v>6398.2300884955748</c:v>
                </c:pt>
                <c:pt idx="1">
                  <c:v>4288.9561270801814</c:v>
                </c:pt>
                <c:pt idx="2" formatCode="0.00">
                  <c:v>62.421972534332085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0" tIns="48326" rIns="96650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0" tIns="48326" rIns="96650" bIns="48326" rtlCol="0"/>
          <a:lstStyle>
            <a:lvl1pPr algn="r">
              <a:defRPr sz="1300"/>
            </a:lvl1pPr>
          </a:lstStyle>
          <a:p>
            <a:fld id="{9FB992F3-27B6-415C-ACB5-004D7B15736C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0" tIns="48326" rIns="96650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0" tIns="48326" rIns="96650" bIns="48326" rtlCol="0" anchor="b"/>
          <a:lstStyle>
            <a:lvl1pPr algn="r">
              <a:defRPr sz="1300"/>
            </a:lvl1pPr>
          </a:lstStyle>
          <a:p>
            <a:fld id="{556925EF-EB8F-4296-90E2-269B8994F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81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0" tIns="48326" rIns="96650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0" tIns="48326" rIns="96650" bIns="48326" rtlCol="0"/>
          <a:lstStyle>
            <a:lvl1pPr algn="r">
              <a:defRPr sz="1300"/>
            </a:lvl1pPr>
          </a:lstStyle>
          <a:p>
            <a:fld id="{697FDF35-72DF-4BFB-9263-B6F34C137AD4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0" tIns="48326" rIns="96650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2"/>
            <a:ext cx="5852160" cy="4320539"/>
          </a:xfrm>
          <a:prstGeom prst="rect">
            <a:avLst/>
          </a:prstGeom>
        </p:spPr>
        <p:txBody>
          <a:bodyPr vert="horz" lIns="96650" tIns="48326" rIns="96650" bIns="4832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0" tIns="48326" rIns="96650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0" tIns="48326" rIns="96650" bIns="48326" rtlCol="0" anchor="b"/>
          <a:lstStyle>
            <a:lvl1pPr algn="r">
              <a:defRPr sz="1300"/>
            </a:lvl1pPr>
          </a:lstStyle>
          <a:p>
            <a:fld id="{CBD4C41C-7283-4A7B-9F12-B8D4E5C76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0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I’m very happy to be participating in the</a:t>
            </a:r>
            <a:r>
              <a:rPr lang="en-US" baseline="0" dirty="0" smtClean="0"/>
              <a:t> summit and </a:t>
            </a:r>
            <a:r>
              <a:rPr lang="en-US" dirty="0" smtClean="0"/>
              <a:t>to provide</a:t>
            </a:r>
            <a:r>
              <a:rPr lang="en-US" baseline="0" dirty="0" smtClean="0"/>
              <a:t> an overview </a:t>
            </a:r>
            <a:r>
              <a:rPr lang="en-US" dirty="0" smtClean="0"/>
              <a:t>ZEV market in California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C41C-7283-4A7B-9F12-B8D4E5C760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2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C41C-7283-4A7B-9F12-B8D4E5C760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66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 owner gas savings: http://www.ucsusa.org/clean_vehicles/smart-transportation-solutions/advanced-vehicle-technologies/electric-cars/electric-vehicle-infographic.html</a:t>
            </a:r>
          </a:p>
          <a:p>
            <a:endParaRPr lang="en-US" dirty="0" smtClean="0"/>
          </a:p>
          <a:p>
            <a:r>
              <a:rPr lang="en-US" dirty="0" smtClean="0"/>
              <a:t>The Alternative</a:t>
            </a:r>
            <a:r>
              <a:rPr lang="en-US" baseline="0" dirty="0" smtClean="0"/>
              <a:t> Fuel Data Center Vehicle Cost Calculator takes into consideration: </a:t>
            </a:r>
          </a:p>
          <a:p>
            <a:pPr marL="241653" indent="-241653">
              <a:buAutoNum type="arabicPeriod"/>
            </a:pPr>
            <a:r>
              <a:rPr lang="en-US" baseline="0" dirty="0" smtClean="0"/>
              <a:t>Cost of gasoline vs. cost of electricity </a:t>
            </a:r>
          </a:p>
          <a:p>
            <a:pPr marL="241653" indent="-241653">
              <a:buAutoNum type="arabicPeriod"/>
            </a:pPr>
            <a:r>
              <a:rPr lang="en-US" baseline="0" dirty="0" smtClean="0"/>
              <a:t>Tires + maintenance costs (from AAA) </a:t>
            </a:r>
          </a:p>
          <a:p>
            <a:pPr marL="241653" indent="-241653">
              <a:buAutoNum type="arabicPeriod"/>
            </a:pPr>
            <a:r>
              <a:rPr lang="en-US" baseline="0" dirty="0" smtClean="0"/>
              <a:t>EV Tires + maintenance costs (from UC Davis study) </a:t>
            </a:r>
          </a:p>
          <a:p>
            <a:pPr marL="241653" indent="-241653">
              <a:buAutoNum type="arabicPeriod"/>
            </a:pPr>
            <a:r>
              <a:rPr lang="en-US" baseline="0" dirty="0" smtClean="0"/>
              <a:t>Insurance + license + registration</a:t>
            </a:r>
          </a:p>
          <a:p>
            <a:pPr marL="241653" indent="-241653">
              <a:buAutoNum type="arabicPeriod"/>
            </a:pPr>
            <a:r>
              <a:rPr lang="en-US" baseline="0" dirty="0" smtClean="0"/>
              <a:t>Vehicle down payment (10% of vehicle cost) </a:t>
            </a:r>
          </a:p>
          <a:p>
            <a:pPr marL="241653" indent="-241653">
              <a:buAutoNum type="arabicPeriod"/>
            </a:pPr>
            <a:r>
              <a:rPr lang="en-US" baseline="0" dirty="0" smtClean="0"/>
              <a:t>Loan interest (6% annually) </a:t>
            </a:r>
          </a:p>
          <a:p>
            <a:pPr marL="241653" indent="-241653">
              <a:buAutoNum type="arabicPeriod"/>
            </a:pPr>
            <a:r>
              <a:rPr lang="en-US" baseline="0" dirty="0" smtClean="0"/>
              <a:t>Term of loan (5 years) </a:t>
            </a:r>
          </a:p>
          <a:p>
            <a:pPr marL="241653" indent="-241653">
              <a:buAutoNum type="arabicPeriod"/>
            </a:pPr>
            <a:r>
              <a:rPr lang="en-US" baseline="0" dirty="0" smtClean="0"/>
              <a:t>Discount factor</a:t>
            </a:r>
          </a:p>
          <a:p>
            <a:pPr marL="241653" indent="-241653">
              <a:buAutoNum type="arabicPeriod"/>
            </a:pPr>
            <a:r>
              <a:rPr lang="en-US" baseline="0" dirty="0" smtClean="0"/>
              <a:t>Travel Data</a:t>
            </a:r>
          </a:p>
          <a:p>
            <a:pPr marL="724959" lvl="1" indent="-241653">
              <a:buAutoNum type="arabicPeriod"/>
            </a:pPr>
            <a:r>
              <a:rPr lang="en-US" baseline="0" dirty="0" err="1" smtClean="0"/>
              <a:t>Avg</a:t>
            </a:r>
            <a:r>
              <a:rPr lang="en-US" baseline="0" dirty="0" smtClean="0"/>
              <a:t> annual miles for driver</a:t>
            </a:r>
          </a:p>
          <a:p>
            <a:pPr marL="724959" lvl="1" indent="-241653">
              <a:buAutoNum type="arabicPeriod"/>
            </a:pPr>
            <a:r>
              <a:rPr lang="en-US" baseline="0" dirty="0" err="1" smtClean="0"/>
              <a:t>Avg</a:t>
            </a:r>
            <a:r>
              <a:rPr lang="en-US" baseline="0" dirty="0" smtClean="0"/>
              <a:t> highway vs city miles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CE258-4C61-4E64-8252-828E3A6959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69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Sources: </a:t>
            </a:r>
          </a:p>
          <a:p>
            <a:r>
              <a:rPr lang="en-US" dirty="0" err="1" smtClean="0"/>
              <a:t>Bedsworth</a:t>
            </a:r>
            <a:r>
              <a:rPr lang="en-US" dirty="0" smtClean="0"/>
              <a:t>, Louise Wells. “Climate Change Challenges: Vehicle Emissions and Public Health in California” Public Policy Institute of California. http://www.ppic.org/content/pubs/report/R_310LBR.pdf.</a:t>
            </a:r>
          </a:p>
          <a:p>
            <a:endParaRPr lang="en-US" dirty="0" smtClean="0"/>
          </a:p>
          <a:p>
            <a:r>
              <a:rPr lang="en-US" dirty="0" smtClean="0"/>
              <a:t>American Lung Association. “The Road to Clean Air: Public Health and Global Warming Benefits of Advanced Clean Car Standards”. http://www.lung.org/associations/states/california/assets/pdfs/advocacy/clean-cars-campaign/the-road-to-clean-air.pdf.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CE258-4C61-4E64-8252-828E3A6959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84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Tesla 2014 Motor Trend</a:t>
            </a:r>
            <a:r>
              <a:rPr lang="en-US" baseline="0" dirty="0" smtClean="0"/>
              <a:t> Car of the Year</a:t>
            </a:r>
          </a:p>
          <a:p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Volt Consumer Reports’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owner satisfaction list – 2011 and 2012,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top of list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CE258-4C61-4E64-8252-828E3A6959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02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2014 was a big year for the</a:t>
            </a:r>
            <a:r>
              <a:rPr lang="en-US" baseline="0" dirty="0" smtClean="0"/>
              <a:t> introduction of new ZEV products -&gt;next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C41C-7283-4A7B-9F12-B8D4E5C760E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04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variety of vehicles available continues to expand, as is the number of vehicles being sold each year -&gt;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C41C-7283-4A7B-9F12-B8D4E5C760E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42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of the end of 2014, more than 125,000</a:t>
            </a:r>
            <a:r>
              <a:rPr lang="en-US" baseline="0" dirty="0" smtClean="0"/>
              <a:t> ZEVs have been sold in California. And we continue to see year on year increases -&gt; next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C41C-7283-4A7B-9F12-B8D4E5C760E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33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saw a 41% increase in sales during 2014 compared to 2013. -&gt; next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C41C-7283-4A7B-9F12-B8D4E5C760E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51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  <a:r>
              <a:rPr lang="en-US" baseline="0" dirty="0" smtClean="0"/>
              <a:t> the end of 2014 ZEVs </a:t>
            </a:r>
            <a:r>
              <a:rPr lang="en-US" dirty="0" smtClean="0"/>
              <a:t>represented</a:t>
            </a:r>
            <a:r>
              <a:rPr lang="en-US" baseline="0" dirty="0" smtClean="0"/>
              <a:t> over 5% of the new car market, and nearly 3 and a half percent of new total light-duty vehicle sales.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C41C-7283-4A7B-9F12-B8D4E5C760E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79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highest number of ZEVs in the state are in counties you’d expect.  </a:t>
            </a:r>
          </a:p>
          <a:p>
            <a:pPr defTabSz="966513">
              <a:defRPr/>
            </a:pPr>
            <a:endParaRPr lang="en-US" dirty="0">
              <a:solidFill>
                <a:srgbClr val="005997"/>
              </a:solidFill>
              <a:latin typeface="Calibri" panose="020F0502020204030204" pitchFamily="34" charset="0"/>
            </a:endParaRPr>
          </a:p>
          <a:p>
            <a:pPr defTabSz="966513">
              <a:defRPr/>
            </a:pP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Collectively</a:t>
            </a:r>
            <a:r>
              <a:rPr lang="en-US" baseline="0" dirty="0" smtClean="0">
                <a:solidFill>
                  <a:srgbClr val="005997"/>
                </a:solidFill>
                <a:latin typeface="Calibri" panose="020F0502020204030204" pitchFamily="34" charset="0"/>
              </a:rPr>
              <a:t> in the Bay Area, 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roughly </a:t>
            </a:r>
            <a:r>
              <a:rPr lang="en-US" dirty="0">
                <a:solidFill>
                  <a:srgbClr val="005997"/>
                </a:solidFill>
                <a:latin typeface="Calibri" panose="020F0502020204030204" pitchFamily="34" charset="0"/>
              </a:rPr>
              <a:t>1 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out of 13 new</a:t>
            </a:r>
            <a:r>
              <a:rPr lang="en-US" baseline="0" dirty="0" smtClean="0">
                <a:solidFill>
                  <a:srgbClr val="005997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light-duty </a:t>
            </a:r>
            <a:r>
              <a:rPr lang="en-US" dirty="0">
                <a:solidFill>
                  <a:srgbClr val="005997"/>
                </a:solidFill>
                <a:latin typeface="Calibri" panose="020F0502020204030204" pitchFamily="34" charset="0"/>
              </a:rPr>
              <a:t>vehicles 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sold</a:t>
            </a:r>
            <a:r>
              <a:rPr lang="en-US" baseline="0" dirty="0" smtClean="0">
                <a:solidFill>
                  <a:srgbClr val="005997"/>
                </a:solidFill>
                <a:latin typeface="Calibri" panose="020F0502020204030204" pitchFamily="34" charset="0"/>
              </a:rPr>
              <a:t> in 2014 was a zero emission vehicle.</a:t>
            </a:r>
            <a:endParaRPr lang="en-US" dirty="0">
              <a:solidFill>
                <a:srgbClr val="005997"/>
              </a:solidFill>
              <a:latin typeface="Calibri" panose="020F0502020204030204" pitchFamily="34" charset="0"/>
            </a:endParaRPr>
          </a:p>
          <a:p>
            <a:pPr defTabSz="966513">
              <a:defRPr/>
            </a:pPr>
            <a:endParaRPr lang="en-US" dirty="0">
              <a:solidFill>
                <a:srgbClr val="005997"/>
              </a:solidFill>
              <a:latin typeface="Calibri" panose="020F0502020204030204" pitchFamily="34" charset="0"/>
            </a:endParaRPr>
          </a:p>
          <a:p>
            <a:pPr defTabSz="966513">
              <a:defRPr/>
            </a:pP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Slide: On</a:t>
            </a:r>
            <a:r>
              <a:rPr lang="en-US" baseline="0" dirty="0" smtClean="0">
                <a:solidFill>
                  <a:srgbClr val="005997"/>
                </a:solidFill>
                <a:latin typeface="Calibri" panose="020F0502020204030204" pitchFamily="34" charset="0"/>
              </a:rPr>
              <a:t> a per capita basis, the picture is similar, with the Bay Area again as a hot spot. 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Santa </a:t>
            </a:r>
            <a:r>
              <a:rPr lang="en-US" dirty="0">
                <a:solidFill>
                  <a:srgbClr val="005997"/>
                </a:solidFill>
                <a:latin typeface="Calibri" panose="020F0502020204030204" pitchFamily="34" charset="0"/>
              </a:rPr>
              <a:t>Clara 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County had the </a:t>
            </a:r>
            <a:r>
              <a:rPr lang="en-US" dirty="0">
                <a:solidFill>
                  <a:srgbClr val="005997"/>
                </a:solidFill>
                <a:latin typeface="Calibri" panose="020F0502020204030204" pitchFamily="34" charset="0"/>
              </a:rPr>
              <a:t>highest 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number of </a:t>
            </a:r>
            <a:r>
              <a:rPr lang="en-US" dirty="0">
                <a:solidFill>
                  <a:srgbClr val="005997"/>
                </a:solidFill>
                <a:latin typeface="Calibri" panose="020F0502020204030204" pitchFamily="34" charset="0"/>
              </a:rPr>
              <a:t>ZEVs sold per 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capita in the</a:t>
            </a:r>
            <a:r>
              <a:rPr lang="en-US" baseline="0" dirty="0" smtClean="0">
                <a:solidFill>
                  <a:srgbClr val="005997"/>
                </a:solidFill>
                <a:latin typeface="Calibri" panose="020F0502020204030204" pitchFamily="34" charset="0"/>
              </a:rPr>
              <a:t> state last year.  But 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other </a:t>
            </a:r>
            <a:r>
              <a:rPr lang="en-US" dirty="0">
                <a:solidFill>
                  <a:srgbClr val="005997"/>
                </a:solidFill>
                <a:latin typeface="Calibri" panose="020F0502020204030204" pitchFamily="34" charset="0"/>
              </a:rPr>
              <a:t>regions 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such</a:t>
            </a:r>
            <a:r>
              <a:rPr lang="en-US" baseline="0" dirty="0" smtClean="0">
                <a:solidFill>
                  <a:srgbClr val="005997"/>
                </a:solidFill>
                <a:latin typeface="Calibri" panose="020F0502020204030204" pitchFamily="34" charset="0"/>
              </a:rPr>
              <a:t> as 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North </a:t>
            </a:r>
            <a:r>
              <a:rPr lang="en-US" dirty="0">
                <a:solidFill>
                  <a:srgbClr val="005997"/>
                </a:solidFill>
                <a:latin typeface="Calibri" panose="020F0502020204030204" pitchFamily="34" charset="0"/>
              </a:rPr>
              <a:t>of 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San</a:t>
            </a:r>
            <a:r>
              <a:rPr lang="en-US" baseline="0" dirty="0" smtClean="0">
                <a:solidFill>
                  <a:srgbClr val="005997"/>
                </a:solidFill>
                <a:latin typeface="Calibri" panose="020F0502020204030204" pitchFamily="34" charset="0"/>
              </a:rPr>
              <a:t> Francisco and 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along </a:t>
            </a:r>
            <a:r>
              <a:rPr lang="en-US" dirty="0">
                <a:solidFill>
                  <a:srgbClr val="005997"/>
                </a:solidFill>
                <a:latin typeface="Calibri" panose="020F0502020204030204" pitchFamily="34" charset="0"/>
              </a:rPr>
              <a:t>the central 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coast</a:t>
            </a:r>
            <a:r>
              <a:rPr lang="en-US" baseline="0" dirty="0" smtClean="0">
                <a:solidFill>
                  <a:srgbClr val="005997"/>
                </a:solidFill>
                <a:latin typeface="Calibri" panose="020F0502020204030204" pitchFamily="34" charset="0"/>
              </a:rPr>
              <a:t> also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 become </a:t>
            </a:r>
            <a:r>
              <a:rPr lang="en-US" dirty="0">
                <a:solidFill>
                  <a:srgbClr val="005997"/>
                </a:solidFill>
                <a:latin typeface="Calibri" panose="020F0502020204030204" pitchFamily="34" charset="0"/>
              </a:rPr>
              <a:t>more prominent.</a:t>
            </a:r>
          </a:p>
          <a:p>
            <a:pPr defTabSz="966513">
              <a:defRPr/>
            </a:pPr>
            <a:endParaRPr lang="en-US" dirty="0">
              <a:solidFill>
                <a:srgbClr val="005997"/>
              </a:solidFill>
              <a:latin typeface="Calibri" panose="020F0502020204030204" pitchFamily="34" charset="0"/>
            </a:endParaRPr>
          </a:p>
          <a:p>
            <a:pPr defTabSz="966513">
              <a:defRPr/>
            </a:pP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In terms of growth,</a:t>
            </a:r>
            <a:r>
              <a:rPr lang="en-US" baseline="0" dirty="0" smtClean="0">
                <a:solidFill>
                  <a:srgbClr val="005997"/>
                </a:solidFill>
                <a:latin typeface="Calibri" panose="020F0502020204030204" pitchFamily="34" charset="0"/>
              </a:rPr>
              <a:t> the trends are even more interesting.  C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onsiderable growth was seen </a:t>
            </a:r>
            <a:r>
              <a:rPr lang="en-US" dirty="0">
                <a:solidFill>
                  <a:srgbClr val="005997"/>
                </a:solidFill>
                <a:latin typeface="Calibri" panose="020F0502020204030204" pitchFamily="34" charset="0"/>
              </a:rPr>
              <a:t>in the San Joaquin 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Valley, among others there, Fresno </a:t>
            </a:r>
            <a:r>
              <a:rPr lang="en-US" dirty="0">
                <a:solidFill>
                  <a:srgbClr val="005997"/>
                </a:solidFill>
                <a:latin typeface="Calibri" panose="020F0502020204030204" pitchFamily="34" charset="0"/>
              </a:rPr>
              <a:t>County 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grew at over 200% </a:t>
            </a:r>
            <a:r>
              <a:rPr lang="en-US" dirty="0">
                <a:solidFill>
                  <a:srgbClr val="005997"/>
                </a:solidFill>
                <a:latin typeface="Calibri" panose="020F0502020204030204" pitchFamily="34" charset="0"/>
              </a:rPr>
              <a:t>per/capita from the previous year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.  And we see signs of some other new markets starting to develop as well.  </a:t>
            </a:r>
            <a:endParaRPr lang="en-US" dirty="0">
              <a:solidFill>
                <a:srgbClr val="005997"/>
              </a:solidFill>
              <a:latin typeface="Calibri" panose="020F0502020204030204" pitchFamily="34" charset="0"/>
            </a:endParaRPr>
          </a:p>
          <a:p>
            <a:pPr defTabSz="966513">
              <a:defRPr/>
            </a:pPr>
            <a:endParaRPr lang="en-US" dirty="0">
              <a:solidFill>
                <a:srgbClr val="005997"/>
              </a:solidFill>
              <a:latin typeface="Calibri" panose="020F0502020204030204" pitchFamily="34" charset="0"/>
            </a:endParaRPr>
          </a:p>
          <a:p>
            <a:pPr defTabSz="966513">
              <a:defRPr/>
            </a:pPr>
            <a:r>
              <a:rPr lang="en-US" dirty="0">
                <a:solidFill>
                  <a:srgbClr val="005997"/>
                </a:solidFill>
                <a:latin typeface="Calibri" panose="020F0502020204030204" pitchFamily="34" charset="0"/>
              </a:rPr>
              <a:t>This is 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encouraging, </a:t>
            </a:r>
            <a:r>
              <a:rPr lang="en-US" dirty="0">
                <a:solidFill>
                  <a:srgbClr val="005997"/>
                </a:solidFill>
                <a:latin typeface="Calibri" panose="020F0502020204030204" pitchFamily="34" charset="0"/>
              </a:rPr>
              <a:t>as we all 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know </a:t>
            </a:r>
            <a:r>
              <a:rPr lang="en-US" dirty="0">
                <a:solidFill>
                  <a:srgbClr val="005997"/>
                </a:solidFill>
                <a:latin typeface="Calibri" panose="020F0502020204030204" pitchFamily="34" charset="0"/>
              </a:rPr>
              <a:t>the 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San Joaquin Valley </a:t>
            </a:r>
            <a:r>
              <a:rPr lang="en-US" dirty="0">
                <a:solidFill>
                  <a:srgbClr val="005997"/>
                </a:solidFill>
                <a:latin typeface="Calibri" panose="020F0502020204030204" pitchFamily="34" charset="0"/>
              </a:rPr>
              <a:t>has some of the poorest air quality in the state and has been a focus of state investment.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C41C-7283-4A7B-9F12-B8D4E5C760E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5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13">
              <a:defRPr/>
            </a:pPr>
            <a:r>
              <a:rPr lang="en-US" baseline="0" dirty="0" smtClean="0"/>
              <a:t>This morning I’ll be discussing a high-level review of the new ZEV products, how many ZEVs are in CA and where they are distributed across the state, and I’ll finish with a look at the latest driver demographics and what is motivating them to purchase or lease their vehicles.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C41C-7283-4A7B-9F12-B8D4E5C760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38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highest number of ZEVs in the state are in counties you’d expect.  </a:t>
            </a:r>
          </a:p>
          <a:p>
            <a:pPr defTabSz="966513">
              <a:defRPr/>
            </a:pPr>
            <a:endParaRPr lang="en-US" dirty="0">
              <a:solidFill>
                <a:srgbClr val="005997"/>
              </a:solidFill>
              <a:latin typeface="Calibri" panose="020F0502020204030204" pitchFamily="34" charset="0"/>
            </a:endParaRPr>
          </a:p>
          <a:p>
            <a:pPr defTabSz="966513">
              <a:defRPr/>
            </a:pP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Collectively</a:t>
            </a:r>
            <a:r>
              <a:rPr lang="en-US" baseline="0" dirty="0" smtClean="0">
                <a:solidFill>
                  <a:srgbClr val="005997"/>
                </a:solidFill>
                <a:latin typeface="Calibri" panose="020F0502020204030204" pitchFamily="34" charset="0"/>
              </a:rPr>
              <a:t> in the Bay Area, 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roughly </a:t>
            </a:r>
            <a:r>
              <a:rPr lang="en-US" dirty="0">
                <a:solidFill>
                  <a:srgbClr val="005997"/>
                </a:solidFill>
                <a:latin typeface="Calibri" panose="020F0502020204030204" pitchFamily="34" charset="0"/>
              </a:rPr>
              <a:t>1 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out of 13 new</a:t>
            </a:r>
            <a:r>
              <a:rPr lang="en-US" baseline="0" dirty="0" smtClean="0">
                <a:solidFill>
                  <a:srgbClr val="005997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light-duty </a:t>
            </a:r>
            <a:r>
              <a:rPr lang="en-US" dirty="0">
                <a:solidFill>
                  <a:srgbClr val="005997"/>
                </a:solidFill>
                <a:latin typeface="Calibri" panose="020F0502020204030204" pitchFamily="34" charset="0"/>
              </a:rPr>
              <a:t>vehicles 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sold</a:t>
            </a:r>
            <a:r>
              <a:rPr lang="en-US" baseline="0" dirty="0" smtClean="0">
                <a:solidFill>
                  <a:srgbClr val="005997"/>
                </a:solidFill>
                <a:latin typeface="Calibri" panose="020F0502020204030204" pitchFamily="34" charset="0"/>
              </a:rPr>
              <a:t> in 2014 was a zero emission vehicle.</a:t>
            </a:r>
            <a:endParaRPr lang="en-US" dirty="0">
              <a:solidFill>
                <a:srgbClr val="005997"/>
              </a:solidFill>
              <a:latin typeface="Calibri" panose="020F0502020204030204" pitchFamily="34" charset="0"/>
            </a:endParaRPr>
          </a:p>
          <a:p>
            <a:pPr defTabSz="966513">
              <a:defRPr/>
            </a:pPr>
            <a:endParaRPr lang="en-US" dirty="0">
              <a:solidFill>
                <a:srgbClr val="005997"/>
              </a:solidFill>
              <a:latin typeface="Calibri" panose="020F0502020204030204" pitchFamily="34" charset="0"/>
            </a:endParaRPr>
          </a:p>
          <a:p>
            <a:pPr defTabSz="966513">
              <a:defRPr/>
            </a:pP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Slide: On</a:t>
            </a:r>
            <a:r>
              <a:rPr lang="en-US" baseline="0" dirty="0" smtClean="0">
                <a:solidFill>
                  <a:srgbClr val="005997"/>
                </a:solidFill>
                <a:latin typeface="Calibri" panose="020F0502020204030204" pitchFamily="34" charset="0"/>
              </a:rPr>
              <a:t> a per capita basis, the picture is similar, with the Bay Area again as a hot spot. 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Santa </a:t>
            </a:r>
            <a:r>
              <a:rPr lang="en-US" dirty="0">
                <a:solidFill>
                  <a:srgbClr val="005997"/>
                </a:solidFill>
                <a:latin typeface="Calibri" panose="020F0502020204030204" pitchFamily="34" charset="0"/>
              </a:rPr>
              <a:t>Clara 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County had the </a:t>
            </a:r>
            <a:r>
              <a:rPr lang="en-US" dirty="0">
                <a:solidFill>
                  <a:srgbClr val="005997"/>
                </a:solidFill>
                <a:latin typeface="Calibri" panose="020F0502020204030204" pitchFamily="34" charset="0"/>
              </a:rPr>
              <a:t>highest 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number of </a:t>
            </a:r>
            <a:r>
              <a:rPr lang="en-US" dirty="0">
                <a:solidFill>
                  <a:srgbClr val="005997"/>
                </a:solidFill>
                <a:latin typeface="Calibri" panose="020F0502020204030204" pitchFamily="34" charset="0"/>
              </a:rPr>
              <a:t>ZEVs sold per 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capita in the</a:t>
            </a:r>
            <a:r>
              <a:rPr lang="en-US" baseline="0" dirty="0" smtClean="0">
                <a:solidFill>
                  <a:srgbClr val="005997"/>
                </a:solidFill>
                <a:latin typeface="Calibri" panose="020F0502020204030204" pitchFamily="34" charset="0"/>
              </a:rPr>
              <a:t> state last year.  But 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other </a:t>
            </a:r>
            <a:r>
              <a:rPr lang="en-US" dirty="0">
                <a:solidFill>
                  <a:srgbClr val="005997"/>
                </a:solidFill>
                <a:latin typeface="Calibri" panose="020F0502020204030204" pitchFamily="34" charset="0"/>
              </a:rPr>
              <a:t>regions 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such</a:t>
            </a:r>
            <a:r>
              <a:rPr lang="en-US" baseline="0" dirty="0" smtClean="0">
                <a:solidFill>
                  <a:srgbClr val="005997"/>
                </a:solidFill>
                <a:latin typeface="Calibri" panose="020F0502020204030204" pitchFamily="34" charset="0"/>
              </a:rPr>
              <a:t> as 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North </a:t>
            </a:r>
            <a:r>
              <a:rPr lang="en-US" dirty="0">
                <a:solidFill>
                  <a:srgbClr val="005997"/>
                </a:solidFill>
                <a:latin typeface="Calibri" panose="020F0502020204030204" pitchFamily="34" charset="0"/>
              </a:rPr>
              <a:t>of 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San</a:t>
            </a:r>
            <a:r>
              <a:rPr lang="en-US" baseline="0" dirty="0" smtClean="0">
                <a:solidFill>
                  <a:srgbClr val="005997"/>
                </a:solidFill>
                <a:latin typeface="Calibri" panose="020F0502020204030204" pitchFamily="34" charset="0"/>
              </a:rPr>
              <a:t> Francisco and 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along </a:t>
            </a:r>
            <a:r>
              <a:rPr lang="en-US" dirty="0">
                <a:solidFill>
                  <a:srgbClr val="005997"/>
                </a:solidFill>
                <a:latin typeface="Calibri" panose="020F0502020204030204" pitchFamily="34" charset="0"/>
              </a:rPr>
              <a:t>the central 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coast</a:t>
            </a:r>
            <a:r>
              <a:rPr lang="en-US" baseline="0" dirty="0" smtClean="0">
                <a:solidFill>
                  <a:srgbClr val="005997"/>
                </a:solidFill>
                <a:latin typeface="Calibri" panose="020F0502020204030204" pitchFamily="34" charset="0"/>
              </a:rPr>
              <a:t> also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 become </a:t>
            </a:r>
            <a:r>
              <a:rPr lang="en-US" dirty="0">
                <a:solidFill>
                  <a:srgbClr val="005997"/>
                </a:solidFill>
                <a:latin typeface="Calibri" panose="020F0502020204030204" pitchFamily="34" charset="0"/>
              </a:rPr>
              <a:t>more prominent.</a:t>
            </a:r>
          </a:p>
          <a:p>
            <a:pPr defTabSz="966513">
              <a:defRPr/>
            </a:pPr>
            <a:endParaRPr lang="en-US" dirty="0">
              <a:solidFill>
                <a:srgbClr val="005997"/>
              </a:solidFill>
              <a:latin typeface="Calibri" panose="020F0502020204030204" pitchFamily="34" charset="0"/>
            </a:endParaRPr>
          </a:p>
          <a:p>
            <a:pPr defTabSz="966513">
              <a:defRPr/>
            </a:pP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In terms of growth,</a:t>
            </a:r>
            <a:r>
              <a:rPr lang="en-US" baseline="0" dirty="0" smtClean="0">
                <a:solidFill>
                  <a:srgbClr val="005997"/>
                </a:solidFill>
                <a:latin typeface="Calibri" panose="020F0502020204030204" pitchFamily="34" charset="0"/>
              </a:rPr>
              <a:t> the trends are even more interesting.  C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onsiderable growth was seen </a:t>
            </a:r>
            <a:r>
              <a:rPr lang="en-US" dirty="0">
                <a:solidFill>
                  <a:srgbClr val="005997"/>
                </a:solidFill>
                <a:latin typeface="Calibri" panose="020F0502020204030204" pitchFamily="34" charset="0"/>
              </a:rPr>
              <a:t>in the San Joaquin 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Valley, among others there, Fresno </a:t>
            </a:r>
            <a:r>
              <a:rPr lang="en-US" dirty="0">
                <a:solidFill>
                  <a:srgbClr val="005997"/>
                </a:solidFill>
                <a:latin typeface="Calibri" panose="020F0502020204030204" pitchFamily="34" charset="0"/>
              </a:rPr>
              <a:t>County 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grew at over 200% </a:t>
            </a:r>
            <a:r>
              <a:rPr lang="en-US" dirty="0">
                <a:solidFill>
                  <a:srgbClr val="005997"/>
                </a:solidFill>
                <a:latin typeface="Calibri" panose="020F0502020204030204" pitchFamily="34" charset="0"/>
              </a:rPr>
              <a:t>per/capita from the previous year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.  And we see signs of some other new markets starting to develop as well.  </a:t>
            </a:r>
            <a:endParaRPr lang="en-US" dirty="0">
              <a:solidFill>
                <a:srgbClr val="005997"/>
              </a:solidFill>
              <a:latin typeface="Calibri" panose="020F0502020204030204" pitchFamily="34" charset="0"/>
            </a:endParaRPr>
          </a:p>
          <a:p>
            <a:pPr defTabSz="966513">
              <a:defRPr/>
            </a:pPr>
            <a:endParaRPr lang="en-US" dirty="0">
              <a:solidFill>
                <a:srgbClr val="005997"/>
              </a:solidFill>
              <a:latin typeface="Calibri" panose="020F0502020204030204" pitchFamily="34" charset="0"/>
            </a:endParaRPr>
          </a:p>
          <a:p>
            <a:pPr defTabSz="966513">
              <a:defRPr/>
            </a:pPr>
            <a:r>
              <a:rPr lang="en-US" dirty="0">
                <a:solidFill>
                  <a:srgbClr val="005997"/>
                </a:solidFill>
                <a:latin typeface="Calibri" panose="020F0502020204030204" pitchFamily="34" charset="0"/>
              </a:rPr>
              <a:t>This is 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encouraging, </a:t>
            </a:r>
            <a:r>
              <a:rPr lang="en-US" dirty="0">
                <a:solidFill>
                  <a:srgbClr val="005997"/>
                </a:solidFill>
                <a:latin typeface="Calibri" panose="020F0502020204030204" pitchFamily="34" charset="0"/>
              </a:rPr>
              <a:t>as we all 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know </a:t>
            </a:r>
            <a:r>
              <a:rPr lang="en-US" dirty="0">
                <a:solidFill>
                  <a:srgbClr val="005997"/>
                </a:solidFill>
                <a:latin typeface="Calibri" panose="020F0502020204030204" pitchFamily="34" charset="0"/>
              </a:rPr>
              <a:t>the 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San Joaquin Valley </a:t>
            </a:r>
            <a:r>
              <a:rPr lang="en-US" dirty="0">
                <a:solidFill>
                  <a:srgbClr val="005997"/>
                </a:solidFill>
                <a:latin typeface="Calibri" panose="020F0502020204030204" pitchFamily="34" charset="0"/>
              </a:rPr>
              <a:t>has some of the poorest air quality in the state and has been a focus of state investment.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C41C-7283-4A7B-9F12-B8D4E5C760E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508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variety of vehicles available continues to expand, as is the number of vehicles being sold each year -&gt;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C41C-7283-4A7B-9F12-B8D4E5C760E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421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0DCBF-4507-41D2-8D79-A556EA7188F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221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</a:t>
            </a:r>
            <a:r>
              <a:rPr lang="en-US" baseline="0" dirty="0" smtClean="0"/>
              <a:t> you for the time.  I hope this provides a good basis for the rest of the presentation and discussions planned for the Summit.  And thank you for making the commitment to be here today.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C41C-7283-4A7B-9F12-B8D4E5C760E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64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2014 was a big year for the</a:t>
            </a:r>
            <a:r>
              <a:rPr lang="en-US" baseline="0" dirty="0" smtClean="0"/>
              <a:t> introduction of new ZEV products -&gt;next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C41C-7283-4A7B-9F12-B8D4E5C760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04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13"/>
            <a:r>
              <a:rPr lang="en-US" dirty="0" smtClean="0"/>
              <a:t>We added 10 new models over the course</a:t>
            </a:r>
            <a:r>
              <a:rPr lang="en-US" baseline="0" dirty="0" smtClean="0"/>
              <a:t> of the year</a:t>
            </a:r>
            <a:r>
              <a:rPr lang="en-US" dirty="0" smtClean="0"/>
              <a:t>. Shown here are the 6 new models that</a:t>
            </a:r>
            <a:r>
              <a:rPr lang="en-US" baseline="0" dirty="0" smtClean="0"/>
              <a:t> are eligible for the state incentive, the Clean Vehicle Rebate Project, listed in order of release date. </a:t>
            </a:r>
          </a:p>
          <a:p>
            <a:pPr defTabSz="966513"/>
            <a:endParaRPr lang="en-US" dirty="0" smtClean="0"/>
          </a:p>
          <a:p>
            <a:pPr defTabSz="966513"/>
            <a:r>
              <a:rPr lang="en-US" dirty="0" smtClean="0"/>
              <a:t>We</a:t>
            </a:r>
            <a:r>
              <a:rPr lang="en-US" baseline="0" dirty="0" smtClean="0"/>
              <a:t> now have 12 vehicles that cost less than $30k after state and federal incentives </a:t>
            </a:r>
          </a:p>
          <a:p>
            <a:pPr defTabSz="966513"/>
            <a:endParaRPr lang="en-US" baseline="0" dirty="0" smtClean="0"/>
          </a:p>
          <a:p>
            <a:pPr defTabSz="966513"/>
            <a:r>
              <a:rPr lang="en-US" baseline="0" dirty="0" smtClean="0"/>
              <a:t>Overall, consumers have 23 models from 16 brands to choose from today.</a:t>
            </a:r>
          </a:p>
          <a:p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30E548-E0F8-407F-AA18-EFC99DFD72F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44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we have lot of new models to look forward to </a:t>
            </a:r>
          </a:p>
          <a:p>
            <a:endParaRPr lang="en-US" dirty="0" smtClean="0"/>
          </a:p>
          <a:p>
            <a:r>
              <a:rPr lang="en-US" dirty="0" smtClean="0"/>
              <a:t>In</a:t>
            </a:r>
            <a:r>
              <a:rPr lang="en-US" baseline="0" dirty="0" smtClean="0"/>
              <a:t> particular, a number of PHEVs are expected to be released later this year.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30E548-E0F8-407F-AA18-EFC99DFD72F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65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noteworthy points: </a:t>
            </a:r>
          </a:p>
          <a:p>
            <a:pPr marL="181222" indent="-181222" defTabSz="955274">
              <a:buFont typeface="Arial" panose="020B0604020202020204" pitchFamily="34" charset="0"/>
              <a:buChar char="•"/>
              <a:defRPr/>
            </a:pPr>
            <a:r>
              <a:rPr lang="en-US" baseline="0" dirty="0" smtClean="0"/>
              <a:t>Vehicles have been available long enough to go through major redesigns</a:t>
            </a:r>
          </a:p>
          <a:p>
            <a:pPr marL="181222" indent="-181222" defTabSz="955274">
              <a:buFont typeface="Arial" panose="020B0604020202020204" pitchFamily="34" charset="0"/>
              <a:buChar char="•"/>
              <a:defRPr/>
            </a:pPr>
            <a:endParaRPr lang="en-US" baseline="0" dirty="0" smtClean="0"/>
          </a:p>
          <a:p>
            <a:pPr marL="181222" indent="-181222">
              <a:buFont typeface="Arial" panose="020B0604020202020204" pitchFamily="34" charset="0"/>
              <a:buChar char="•"/>
            </a:pPr>
            <a:r>
              <a:rPr lang="en-US" dirty="0" smtClean="0"/>
              <a:t>PHEVs</a:t>
            </a:r>
            <a:r>
              <a:rPr lang="en-US" baseline="0" dirty="0" smtClean="0"/>
              <a:t> with SUV body types are coming to the market</a:t>
            </a:r>
          </a:p>
          <a:p>
            <a:pPr marL="181222" indent="-181222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81222" indent="-181222">
              <a:buFont typeface="Arial" panose="020B0604020202020204" pitchFamily="34" charset="0"/>
              <a:buChar char="•"/>
            </a:pPr>
            <a:r>
              <a:rPr lang="en-US" baseline="0" dirty="0" smtClean="0"/>
              <a:t>And we’re seeing more brands with multiple model offerings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30E548-E0F8-407F-AA18-EFC99DFD72F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65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After the wave of new PHEVs this year, we expect to see more long-range BEVs and fuel cell electric vehicles become available to consumers.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30E548-E0F8-407F-AA18-EFC99DFD72F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65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2014 was a big year for the</a:t>
            </a:r>
            <a:r>
              <a:rPr lang="en-US" baseline="0" dirty="0" smtClean="0"/>
              <a:t> introduction of new ZEV products -&gt;next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C41C-7283-4A7B-9F12-B8D4E5C760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67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http://energy.gov/maps/egallon</a:t>
            </a:r>
          </a:p>
          <a:p>
            <a:r>
              <a:rPr lang="en-US" b="1" dirty="0" smtClean="0"/>
              <a:t>Note:</a:t>
            </a:r>
            <a:r>
              <a:rPr lang="en-US" b="1" baseline="0" dirty="0" smtClean="0"/>
              <a:t> </a:t>
            </a:r>
            <a:r>
              <a:rPr lang="en-US" dirty="0" smtClean="0"/>
              <a:t>fuel cost number can be changed directly on this slide. Double click the number to change.</a:t>
            </a:r>
          </a:p>
          <a:p>
            <a:pPr marL="179662" indent="-179662">
              <a:buFontTx/>
              <a:buChar char="-"/>
            </a:pPr>
            <a:r>
              <a:rPr lang="en-US" dirty="0" smtClean="0"/>
              <a:t>Is </a:t>
            </a:r>
            <a:r>
              <a:rPr lang="en-US" dirty="0" err="1" smtClean="0"/>
              <a:t>eGallon</a:t>
            </a:r>
            <a:r>
              <a:rPr lang="en-US" dirty="0" smtClean="0"/>
              <a:t> cost based on TOU rate? Research</a:t>
            </a:r>
          </a:p>
          <a:p>
            <a:pPr marL="179662" indent="-179662">
              <a:buFontTx/>
              <a:buChar char="-"/>
            </a:pPr>
            <a:r>
              <a:rPr lang="en-US" dirty="0" smtClean="0"/>
              <a:t>Change title to “fuel cost savings too”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0DCBF-4507-41D2-8D79-A556EA7188F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81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M:\MARKETING\_CCSE CORPORATE\Presentations\General CCSE Slides\CSE Pitch Deck\new_branding\cov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2237509"/>
            <a:ext cx="9144000" cy="1246909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3740727"/>
            <a:ext cx="8077200" cy="83127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2239130"/>
            <a:ext cx="7620000" cy="774970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005997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2971800"/>
            <a:ext cx="7696200" cy="381000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5997"/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pic>
        <p:nvPicPr>
          <p:cNvPr id="1027" name="Picture 3" descr="CSE_logo_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2200"/>
            <a:ext cx="23749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8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:\MARKETING\Graphics\STOCK DOWNLOADS\transportation\miscellaneous\iStock_000023610991_Doubl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1" r="277"/>
          <a:stretch/>
        </p:blipFill>
        <p:spPr bwMode="auto">
          <a:xfrm>
            <a:off x="0" y="-15240"/>
            <a:ext cx="9144000" cy="687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-34290" y="2237509"/>
            <a:ext cx="9178290" cy="1246909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2239130"/>
            <a:ext cx="7620000" cy="774970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005997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EXAMPLE TRANSITION SLIDE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2971800"/>
            <a:ext cx="8610600" cy="381000"/>
          </a:xfrm>
        </p:spPr>
        <p:txBody>
          <a:bodyPr>
            <a:normAutofit/>
          </a:bodyPr>
          <a:lstStyle>
            <a:lvl1pPr marL="0" indent="0" algn="l">
              <a:buNone/>
              <a:defRPr sz="2500" baseline="0">
                <a:solidFill>
                  <a:srgbClr val="005997"/>
                </a:solidFill>
                <a:latin typeface="Myriad Pro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REQUEST CUSTOM BACKGROUND PHOTO FROM MARKETING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4008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7CC1F7E-0339-4253-9D1C-9E898AB987B9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47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:\MARKETING\Graphics\STOCK DOWNLOADS\transportation\miscellaneous\iStock_000028376670_Ful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2"/>
          <a:stretch/>
        </p:blipFill>
        <p:spPr bwMode="auto">
          <a:xfrm>
            <a:off x="-49530" y="-100879"/>
            <a:ext cx="9193530" cy="704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-34290" y="2237509"/>
            <a:ext cx="9178290" cy="1246909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2239130"/>
            <a:ext cx="7620000" cy="774970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005997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EXAMPLE TRANSITION SLIDE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2971800"/>
            <a:ext cx="8610600" cy="381000"/>
          </a:xfrm>
        </p:spPr>
        <p:txBody>
          <a:bodyPr>
            <a:normAutofit/>
          </a:bodyPr>
          <a:lstStyle>
            <a:lvl1pPr marL="0" indent="0" algn="l">
              <a:buNone/>
              <a:defRPr sz="2500" baseline="0">
                <a:solidFill>
                  <a:srgbClr val="005997"/>
                </a:solidFill>
                <a:latin typeface="Myriad Pro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REQUEST CUSTOM BACKGROUND PHOTO FROM MARKETING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4008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7CC1F7E-0339-4253-9D1C-9E898AB987B9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65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M:\MARKETING\_CCSE CORPORATE\Presentations\General CCSE Slides\CSE Pitch Deck\new_branding\blan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M:\MARKETING\_CCSE CORPORATE\Presentations\General CCSE Slides\CSE Pitch Deck\new_branding\what_we_do_v2.3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19"/>
          <a:stretch/>
        </p:blipFill>
        <p:spPr bwMode="auto">
          <a:xfrm>
            <a:off x="0" y="0"/>
            <a:ext cx="9144000" cy="86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969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>
            <a:lvl1pPr>
              <a:defRPr>
                <a:solidFill>
                  <a:srgbClr val="005997"/>
                </a:solidFill>
              </a:defRPr>
            </a:lvl1pPr>
            <a:lvl2pPr>
              <a:defRPr>
                <a:solidFill>
                  <a:srgbClr val="005997"/>
                </a:solidFill>
              </a:defRPr>
            </a:lvl2pPr>
            <a:lvl3pPr>
              <a:defRPr>
                <a:solidFill>
                  <a:srgbClr val="005997"/>
                </a:solidFill>
              </a:defRPr>
            </a:lvl3pPr>
            <a:lvl4pPr>
              <a:defRPr>
                <a:solidFill>
                  <a:srgbClr val="005997"/>
                </a:solidFill>
              </a:defRPr>
            </a:lvl4pPr>
            <a:lvl5pPr>
              <a:defRPr>
                <a:solidFill>
                  <a:srgbClr val="0059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2050" name="Picture 2" descr="CSE_logo_RG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324600"/>
            <a:ext cx="17653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21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M:\MARKETING\_CSE CORPORATE\Presentations\General CCSE Slides\CSE Pitch Deck\new_branding\aqu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969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>
            <a:lvl1pPr>
              <a:defRPr>
                <a:solidFill>
                  <a:srgbClr val="005997"/>
                </a:solidFill>
              </a:defRPr>
            </a:lvl1pPr>
            <a:lvl2pPr>
              <a:defRPr>
                <a:solidFill>
                  <a:srgbClr val="005997"/>
                </a:solidFill>
              </a:defRPr>
            </a:lvl2pPr>
            <a:lvl3pPr>
              <a:defRPr>
                <a:solidFill>
                  <a:srgbClr val="005997"/>
                </a:solidFill>
              </a:defRPr>
            </a:lvl3pPr>
            <a:lvl4pPr>
              <a:defRPr>
                <a:solidFill>
                  <a:srgbClr val="005997"/>
                </a:solidFill>
              </a:defRPr>
            </a:lvl4pPr>
            <a:lvl5pPr>
              <a:defRPr>
                <a:solidFill>
                  <a:srgbClr val="0059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2" descr="CSE_logo_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324600"/>
            <a:ext cx="17653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65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:\MARKETING\_CSE CORPORATE\Presentations\General CCSE Slides\CSE Pitch Deck\new_branding\gre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969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>
            <a:lvl1pPr>
              <a:defRPr>
                <a:solidFill>
                  <a:srgbClr val="005997"/>
                </a:solidFill>
              </a:defRPr>
            </a:lvl1pPr>
            <a:lvl2pPr>
              <a:defRPr>
                <a:solidFill>
                  <a:srgbClr val="005997"/>
                </a:solidFill>
              </a:defRPr>
            </a:lvl2pPr>
            <a:lvl3pPr>
              <a:defRPr>
                <a:solidFill>
                  <a:srgbClr val="005997"/>
                </a:solidFill>
              </a:defRPr>
            </a:lvl3pPr>
            <a:lvl4pPr>
              <a:defRPr>
                <a:solidFill>
                  <a:srgbClr val="005997"/>
                </a:solidFill>
              </a:defRPr>
            </a:lvl4pPr>
            <a:lvl5pPr>
              <a:defRPr>
                <a:solidFill>
                  <a:srgbClr val="0059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2" descr="CSE_logo_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324600"/>
            <a:ext cx="17653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343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:\MARKETING\_CSE CORPORATE\Presentations\General CCSE Slides\CSE Pitch Deck\new_branding\lim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969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>
            <a:lvl1pPr>
              <a:defRPr>
                <a:solidFill>
                  <a:srgbClr val="005997"/>
                </a:solidFill>
              </a:defRPr>
            </a:lvl1pPr>
            <a:lvl2pPr>
              <a:defRPr>
                <a:solidFill>
                  <a:srgbClr val="005997"/>
                </a:solidFill>
              </a:defRPr>
            </a:lvl2pPr>
            <a:lvl3pPr>
              <a:defRPr>
                <a:solidFill>
                  <a:srgbClr val="005997"/>
                </a:solidFill>
              </a:defRPr>
            </a:lvl3pPr>
            <a:lvl4pPr>
              <a:defRPr>
                <a:solidFill>
                  <a:srgbClr val="005997"/>
                </a:solidFill>
              </a:defRPr>
            </a:lvl4pPr>
            <a:lvl5pPr>
              <a:defRPr>
                <a:solidFill>
                  <a:srgbClr val="0059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2" descr="CSE_logo_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324600"/>
            <a:ext cx="17653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57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:\MARKETING\_CCSE CORPORATE\Presentations\General CCSE Slides\CSE Pitch Deck\new_branding\mission_v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0" y="645855"/>
            <a:ext cx="9144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5997"/>
                </a:solidFill>
                <a:latin typeface="Calibri Light" panose="020F0302020204030204" pitchFamily="34" charset="0"/>
              </a:rPr>
              <a:t>Our Mission:</a:t>
            </a:r>
          </a:p>
          <a:p>
            <a:pPr algn="ctr"/>
            <a:endParaRPr lang="en-US" sz="1200" dirty="0" smtClean="0">
              <a:solidFill>
                <a:srgbClr val="005997"/>
              </a:solidFill>
              <a:latin typeface="Calibri" panose="020F0502020204030204" pitchFamily="34" charset="0"/>
            </a:endParaRPr>
          </a:p>
          <a:p>
            <a:pPr algn="ctr"/>
            <a:endParaRPr lang="en-US" sz="2800" dirty="0">
              <a:solidFill>
                <a:srgbClr val="005997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4400" dirty="0" smtClean="0">
                <a:solidFill>
                  <a:srgbClr val="005997"/>
                </a:solidFill>
                <a:latin typeface="Calibri" panose="020F0502020204030204" pitchFamily="34" charset="0"/>
              </a:rPr>
              <a:t>Accelerate the transition</a:t>
            </a:r>
            <a:br>
              <a:rPr lang="en-US" sz="4400" dirty="0" smtClean="0">
                <a:solidFill>
                  <a:srgbClr val="005997"/>
                </a:solidFill>
                <a:latin typeface="Calibri" panose="020F0502020204030204" pitchFamily="34" charset="0"/>
              </a:rPr>
            </a:br>
            <a:r>
              <a:rPr lang="en-US" sz="4400" dirty="0" smtClean="0">
                <a:solidFill>
                  <a:srgbClr val="005997"/>
                </a:solidFill>
                <a:latin typeface="Calibri" panose="020F0502020204030204" pitchFamily="34" charset="0"/>
              </a:rPr>
              <a:t>to a sustainable world</a:t>
            </a:r>
          </a:p>
          <a:p>
            <a:pPr algn="ctr"/>
            <a:r>
              <a:rPr lang="en-US" sz="4400" dirty="0">
                <a:solidFill>
                  <a:srgbClr val="005997"/>
                </a:solidFill>
                <a:latin typeface="Calibri" panose="020F0502020204030204" pitchFamily="34" charset="0"/>
              </a:rPr>
              <a:t>p</a:t>
            </a:r>
            <a:r>
              <a:rPr lang="en-US" sz="4400" dirty="0" smtClean="0">
                <a:solidFill>
                  <a:srgbClr val="005997"/>
                </a:solidFill>
                <a:latin typeface="Calibri" panose="020F0502020204030204" pitchFamily="34" charset="0"/>
              </a:rPr>
              <a:t>owered by clean energy</a:t>
            </a:r>
            <a:endParaRPr lang="en-US" sz="4400" dirty="0">
              <a:solidFill>
                <a:srgbClr val="005997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2" descr="CSE_logo_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324600"/>
            <a:ext cx="17653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773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M:\MARKETING\_CSE CORPORATE\Presentations\ppt_sources\contact_v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 userDrawn="1"/>
        </p:nvSpPr>
        <p:spPr>
          <a:xfrm>
            <a:off x="2971800" y="1199994"/>
            <a:ext cx="4953000" cy="2789668"/>
          </a:xfrm>
          <a:prstGeom prst="roundRect">
            <a:avLst>
              <a:gd name="adj" fmla="val 4278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  <a:alpha val="77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444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76600" y="2405742"/>
            <a:ext cx="4463143" cy="163285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latin typeface="Myriad Pro Light" pitchFamily="34" charset="0"/>
              </a:defRPr>
            </a:lvl2pPr>
            <a:lvl3pPr marL="914400" indent="0" algn="ctr">
              <a:buNone/>
              <a:defRPr>
                <a:latin typeface="Myriad Pro Light" pitchFamily="34" charset="0"/>
              </a:defRPr>
            </a:lvl3pPr>
            <a:lvl4pPr marL="1371600" indent="0" algn="ctr">
              <a:buNone/>
              <a:defRPr>
                <a:latin typeface="Myriad Pro Light" pitchFamily="34" charset="0"/>
              </a:defRPr>
            </a:lvl4pPr>
            <a:lvl5pPr marL="1828800" indent="0" algn="ctr">
              <a:buNone/>
              <a:defRPr>
                <a:latin typeface="Myriad Pro Ligh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074" name="Picture 2" descr="M:\MARKETING\Graphics\_LOGOS\CSE Logos\CSE_logo_registered\CSE_logo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1600"/>
            <a:ext cx="39624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SE_logo_RG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324600"/>
            <a:ext cx="17653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225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M:\MARKETING\Graphics\STOCK DOWNLOADS\transportation\miscellaneous\iStock_000050962368_Larg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-34290" y="2237509"/>
            <a:ext cx="9178290" cy="1246909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2239130"/>
            <a:ext cx="7620000" cy="774970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005997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EXAMPLE TRANSITION SLIDE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2971800"/>
            <a:ext cx="8610600" cy="381000"/>
          </a:xfrm>
        </p:spPr>
        <p:txBody>
          <a:bodyPr>
            <a:normAutofit/>
          </a:bodyPr>
          <a:lstStyle>
            <a:lvl1pPr marL="0" indent="0" algn="l">
              <a:buNone/>
              <a:defRPr sz="2500" baseline="0">
                <a:solidFill>
                  <a:srgbClr val="005997"/>
                </a:solidFill>
                <a:latin typeface="Myriad Pro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REQUEST CUSTOM BACKGROUND PHOTO FROM MARKETING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4008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7CC1F7E-0339-4253-9D1C-9E898AB987B9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96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M:\MARKETING\Graphics\STOCK DOWNLOADS\transportation\miscellaneous\iStock_000058499770_XXXLarg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11"/>
          <a:stretch/>
        </p:blipFill>
        <p:spPr bwMode="auto">
          <a:xfrm>
            <a:off x="0" y="15241"/>
            <a:ext cx="9144000" cy="684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-34290" y="2237509"/>
            <a:ext cx="9178290" cy="1246909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2239130"/>
            <a:ext cx="7620000" cy="774970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005997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EXAMPLE TRANSITION SLIDE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2971800"/>
            <a:ext cx="8610600" cy="381000"/>
          </a:xfrm>
        </p:spPr>
        <p:txBody>
          <a:bodyPr>
            <a:normAutofit/>
          </a:bodyPr>
          <a:lstStyle>
            <a:lvl1pPr marL="0" indent="0" algn="l">
              <a:buNone/>
              <a:defRPr sz="2500" baseline="0">
                <a:solidFill>
                  <a:srgbClr val="005997"/>
                </a:solidFill>
                <a:latin typeface="Myriad Pro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REQUEST CUSTOM BACKGROUND PHOTO FROM MARKETING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4008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7CC1F7E-0339-4253-9D1C-9E898AB987B9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69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478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02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3" r:id="rId5"/>
    <p:sldLayoutId id="2147483655" r:id="rId6"/>
    <p:sldLayoutId id="2147483662" r:id="rId7"/>
    <p:sldLayoutId id="2147483665" r:id="rId8"/>
    <p:sldLayoutId id="2147483666" r:id="rId9"/>
    <p:sldLayoutId id="2147483668" r:id="rId10"/>
    <p:sldLayoutId id="214748366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2krChQmJow" TargetMode="Externa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3.wmf"/><Relationship Id="rId4" Type="http://schemas.openxmlformats.org/officeDocument/2006/relationships/hyperlink" Target="https://www.youtube.com/watch?v=L2krChQmJo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39130"/>
            <a:ext cx="7620000" cy="6564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 of Electric Vehicles in San Diego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100% Renewable San Diego: Will your Next </a:t>
            </a:r>
            <a:r>
              <a:rPr lang="en-US" dirty="0"/>
              <a:t>C</a:t>
            </a:r>
            <a:r>
              <a:rPr lang="en-US" dirty="0" smtClean="0">
                <a:latin typeface="Calibri Light" panose="020F0302020204030204" pitchFamily="34" charset="0"/>
              </a:rPr>
              <a:t>ar be an Electric Vehicle?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333375" y="3861955"/>
            <a:ext cx="3295269" cy="277091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5997"/>
                </a:solidFill>
                <a:latin typeface="Calibri Light" panose="020F0302020204030204" pitchFamily="34" charset="0"/>
              </a:rPr>
              <a:t>June 10</a:t>
            </a:r>
            <a:r>
              <a:rPr lang="en-US" baseline="0" dirty="0" smtClean="0">
                <a:solidFill>
                  <a:srgbClr val="005997"/>
                </a:solidFill>
                <a:latin typeface="Calibri Light" panose="020F0302020204030204" pitchFamily="34" charset="0"/>
              </a:rPr>
              <a:t>, </a:t>
            </a:r>
            <a:r>
              <a:rPr lang="en-US" dirty="0" smtClean="0">
                <a:solidFill>
                  <a:srgbClr val="005997"/>
                </a:solidFill>
                <a:latin typeface="Calibri Light" panose="020F0302020204030204" pitchFamily="34" charset="0"/>
              </a:rPr>
              <a:t>2015</a:t>
            </a:r>
            <a:endParaRPr lang="en-US" dirty="0">
              <a:solidFill>
                <a:srgbClr val="005997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336000" y="4149436"/>
            <a:ext cx="8350800" cy="346364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Colin Santulli,</a:t>
            </a:r>
            <a:r>
              <a:rPr lang="en-US" baseline="0" dirty="0" smtClean="0">
                <a:solidFill>
                  <a:srgbClr val="005997"/>
                </a:solidFill>
                <a:latin typeface="Calibri" panose="020F0502020204030204" pitchFamily="34" charset="0"/>
              </a:rPr>
              <a:t> Senior Manager, CSE Transportation</a:t>
            </a:r>
            <a:endParaRPr lang="en-US" i="1" dirty="0">
              <a:solidFill>
                <a:srgbClr val="005997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39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ea typeface="ＭＳ Ｐゴシック" charset="-128"/>
                <a:cs typeface="ＭＳ Ｐゴシック" charset="-128"/>
              </a:rPr>
              <a:t>Upcoming PHEVs</a:t>
            </a:r>
            <a:endParaRPr lang="en-US" sz="2400" dirty="0"/>
          </a:p>
        </p:txBody>
      </p:sp>
      <p:graphicFrame>
        <p:nvGraphicFramePr>
          <p:cNvPr id="22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686817"/>
              </p:ext>
            </p:extLst>
          </p:nvPr>
        </p:nvGraphicFramePr>
        <p:xfrm>
          <a:off x="0" y="838200"/>
          <a:ext cx="9144000" cy="4597051"/>
        </p:xfrm>
        <a:graphic>
          <a:graphicData uri="http://schemas.openxmlformats.org/drawingml/2006/table">
            <a:tbl>
              <a:tblPr/>
              <a:tblGrid>
                <a:gridCol w="1676400"/>
                <a:gridCol w="3276600"/>
                <a:gridCol w="1905000"/>
                <a:gridCol w="2286000"/>
              </a:tblGrid>
              <a:tr h="7314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2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Vehicle</a:t>
                      </a: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2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Vehicle Category</a:t>
                      </a: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2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Expected Release</a:t>
                      </a: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2AB"/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5997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5997"/>
                          </a:solidFill>
                          <a:latin typeface="Calibri" panose="020F0502020204030204" pitchFamily="34" charset="0"/>
                        </a:rPr>
                        <a:t>Chevrolet</a:t>
                      </a:r>
                      <a:r>
                        <a:rPr lang="en-US" sz="2000" b="1" baseline="0" dirty="0" smtClean="0">
                          <a:solidFill>
                            <a:srgbClr val="005997"/>
                          </a:solidFill>
                          <a:latin typeface="Calibri" panose="020F0502020204030204" pitchFamily="34" charset="0"/>
                        </a:rPr>
                        <a:t> Volt (MY2016)</a:t>
                      </a:r>
                      <a:endParaRPr lang="en-US" sz="2000" b="1" dirty="0">
                        <a:solidFill>
                          <a:srgbClr val="005997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PHEV</a:t>
                      </a:r>
                      <a:endParaRPr lang="en-US" sz="2000" dirty="0">
                        <a:solidFill>
                          <a:srgbClr val="005997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5997"/>
                          </a:solidFill>
                          <a:latin typeface="Calibri" panose="020F0502020204030204" pitchFamily="34" charset="0"/>
                        </a:rPr>
                        <a:t>2015</a:t>
                      </a:r>
                      <a:endParaRPr lang="en-US" sz="2000" dirty="0">
                        <a:solidFill>
                          <a:srgbClr val="005997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5997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Mercedes S500 Plug-in Hybrid</a:t>
                      </a: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PHEV</a:t>
                      </a: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2015</a:t>
                      </a: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5997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Mitsubishi Outlander PHEV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997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PHEV</a:t>
                      </a: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2015</a:t>
                      </a: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5997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Volvo XC90 T8 Plug-in Hybrid</a:t>
                      </a: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PHEV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5997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2015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5997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5997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Mercedes C350 Plug-in Hybrid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997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PHEV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5997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2016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5997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 descr="outland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86" t="14805" b="18966"/>
          <a:stretch/>
        </p:blipFill>
        <p:spPr>
          <a:xfrm>
            <a:off x="8577" y="3124200"/>
            <a:ext cx="1658297" cy="757238"/>
          </a:xfrm>
          <a:prstGeom prst="rect">
            <a:avLst/>
          </a:prstGeom>
        </p:spPr>
      </p:pic>
      <p:pic>
        <p:nvPicPr>
          <p:cNvPr id="12" name="Picture 11" descr="sclass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84" r="2193"/>
          <a:stretch/>
        </p:blipFill>
        <p:spPr>
          <a:xfrm>
            <a:off x="8578" y="2351995"/>
            <a:ext cx="1658297" cy="753155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08" b="7708"/>
          <a:stretch/>
        </p:blipFill>
        <p:spPr bwMode="auto">
          <a:xfrm>
            <a:off x="11906" y="4672017"/>
            <a:ext cx="1654968" cy="75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M:\MARKETING\Graphics\STOCK DOWNLOADS\transportation\Volvo\XC90 T8 PHEV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" t="24130" r="89" b="12978"/>
          <a:stretch/>
        </p:blipFill>
        <p:spPr bwMode="auto">
          <a:xfrm>
            <a:off x="8578" y="3902867"/>
            <a:ext cx="1658296" cy="75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M:\MARKETING\Graphics\STOCK DOWNLOADS\transportation\Chevrolet\Volt\2016\2016-Chevrolet-Volt-press image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8723" r="1086" b="13655"/>
          <a:stretch/>
        </p:blipFill>
        <p:spPr bwMode="auto">
          <a:xfrm>
            <a:off x="10959" y="1581316"/>
            <a:ext cx="1655916" cy="75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10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a typeface="ＭＳ Ｐゴシック" charset="-128"/>
                <a:cs typeface="ＭＳ Ｐゴシック" charset="-128"/>
              </a:rPr>
              <a:t>Upcoming BEVs and FCEVs</a:t>
            </a:r>
            <a:endParaRPr lang="en-US" sz="2400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625375"/>
              </p:ext>
            </p:extLst>
          </p:nvPr>
        </p:nvGraphicFramePr>
        <p:xfrm>
          <a:off x="0" y="853535"/>
          <a:ext cx="9144000" cy="4597051"/>
        </p:xfrm>
        <a:graphic>
          <a:graphicData uri="http://schemas.openxmlformats.org/drawingml/2006/table">
            <a:tbl>
              <a:tblPr/>
              <a:tblGrid>
                <a:gridCol w="1676400"/>
                <a:gridCol w="3276600"/>
                <a:gridCol w="1905000"/>
                <a:gridCol w="2286000"/>
              </a:tblGrid>
              <a:tr h="7314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2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Vehicle</a:t>
                      </a: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2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Vehicle Category</a:t>
                      </a: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2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Expected Release</a:t>
                      </a: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2AB"/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5997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5997"/>
                          </a:solidFill>
                          <a:latin typeface="Calibri" panose="020F0502020204030204" pitchFamily="34" charset="0"/>
                        </a:rPr>
                        <a:t>Tesla Model X</a:t>
                      </a: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BEV</a:t>
                      </a:r>
                      <a:endParaRPr lang="en-US" sz="2000" dirty="0" smtClean="0">
                        <a:solidFill>
                          <a:srgbClr val="005997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5997"/>
                          </a:solidFill>
                          <a:latin typeface="Calibri" panose="020F0502020204030204" pitchFamily="34" charset="0"/>
                        </a:rPr>
                        <a:t>2015</a:t>
                      </a:r>
                      <a:endParaRPr lang="en-US" sz="2000" dirty="0">
                        <a:solidFill>
                          <a:srgbClr val="005997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5997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5997"/>
                          </a:solidFill>
                          <a:latin typeface="Calibri" panose="020F0502020204030204" pitchFamily="34" charset="0"/>
                        </a:rPr>
                        <a:t>Chevrolet Bolt</a:t>
                      </a:r>
                      <a:endParaRPr lang="en-US" sz="2000" b="1" dirty="0">
                        <a:solidFill>
                          <a:srgbClr val="005997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BEV</a:t>
                      </a:r>
                      <a:endParaRPr lang="en-US" sz="2000" dirty="0" smtClean="0">
                        <a:solidFill>
                          <a:srgbClr val="005997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5997"/>
                          </a:solidFill>
                          <a:latin typeface="Calibri" panose="020F0502020204030204" pitchFamily="34" charset="0"/>
                        </a:rPr>
                        <a:t>2016</a:t>
                      </a:r>
                      <a:endParaRPr lang="en-US" sz="2000" dirty="0">
                        <a:solidFill>
                          <a:srgbClr val="005997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5997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5997"/>
                          </a:solidFill>
                          <a:latin typeface="Calibri" panose="020F0502020204030204" pitchFamily="34" charset="0"/>
                        </a:rPr>
                        <a:t>Infinity</a:t>
                      </a:r>
                      <a:r>
                        <a:rPr lang="en-US" sz="2000" b="1" baseline="0" dirty="0" smtClean="0">
                          <a:solidFill>
                            <a:srgbClr val="005997"/>
                          </a:solidFill>
                          <a:latin typeface="Calibri" panose="020F0502020204030204" pitchFamily="34" charset="0"/>
                        </a:rPr>
                        <a:t> LE</a:t>
                      </a:r>
                      <a:endParaRPr lang="en-US" sz="2000" b="1" dirty="0" smtClean="0">
                        <a:solidFill>
                          <a:srgbClr val="005997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BEV</a:t>
                      </a:r>
                      <a:endParaRPr lang="en-US" sz="2000" dirty="0" smtClean="0">
                        <a:solidFill>
                          <a:srgbClr val="005997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5997"/>
                          </a:solidFill>
                          <a:latin typeface="Calibri" panose="020F0502020204030204" pitchFamily="34" charset="0"/>
                        </a:rPr>
                        <a:t>2017</a:t>
                      </a:r>
                      <a:endParaRPr lang="en-US" sz="2000" dirty="0">
                        <a:solidFill>
                          <a:srgbClr val="005997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TBD in 2017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5997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5997"/>
                          </a:solidFill>
                          <a:latin typeface="Calibri" panose="020F0502020204030204" pitchFamily="34" charset="0"/>
                        </a:rPr>
                        <a:t>Tesla Model 3</a:t>
                      </a:r>
                      <a:endParaRPr lang="en-US" sz="2000" b="1" dirty="0">
                        <a:solidFill>
                          <a:srgbClr val="005997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BEV</a:t>
                      </a:r>
                      <a:endParaRPr lang="en-US" sz="2000" dirty="0" smtClean="0">
                        <a:solidFill>
                          <a:srgbClr val="005997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5997"/>
                          </a:solidFill>
                          <a:latin typeface="Calibri" panose="020F0502020204030204" pitchFamily="34" charset="0"/>
                        </a:rPr>
                        <a:t>2017</a:t>
                      </a:r>
                      <a:endParaRPr lang="en-US" sz="2000" dirty="0">
                        <a:solidFill>
                          <a:srgbClr val="005997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5997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5997"/>
                          </a:solidFill>
                          <a:latin typeface="Calibri" panose="020F0502020204030204" pitchFamily="34" charset="0"/>
                        </a:rPr>
                        <a:t>Toyota </a:t>
                      </a:r>
                      <a:r>
                        <a:rPr lang="en-US" sz="2000" b="1" dirty="0" err="1" smtClean="0">
                          <a:solidFill>
                            <a:srgbClr val="005997"/>
                          </a:solidFill>
                          <a:latin typeface="Calibri" panose="020F0502020204030204" pitchFamily="34" charset="0"/>
                        </a:rPr>
                        <a:t>Mirai</a:t>
                      </a:r>
                      <a:endParaRPr lang="en-US" sz="2000" b="1" dirty="0" smtClean="0">
                        <a:solidFill>
                          <a:srgbClr val="005997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FCEV</a:t>
                      </a:r>
                      <a:endParaRPr lang="en-US" sz="2000" dirty="0" smtClean="0">
                        <a:solidFill>
                          <a:srgbClr val="005997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5997"/>
                          </a:solidFill>
                          <a:latin typeface="Calibri" panose="020F0502020204030204" pitchFamily="34" charset="0"/>
                        </a:rPr>
                        <a:t>Fall 2015</a:t>
                      </a: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4" t="15188" r="144" b="16092"/>
          <a:stretch/>
        </p:blipFill>
        <p:spPr bwMode="auto">
          <a:xfrm>
            <a:off x="9524" y="1595437"/>
            <a:ext cx="165973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9" t="18934" b="17678"/>
          <a:stretch/>
        </p:blipFill>
        <p:spPr bwMode="auto">
          <a:xfrm>
            <a:off x="9524" y="3142310"/>
            <a:ext cx="1659732" cy="75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6" b="9595"/>
          <a:stretch/>
        </p:blipFill>
        <p:spPr bwMode="auto">
          <a:xfrm>
            <a:off x="9524" y="2366963"/>
            <a:ext cx="165973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-1" r="8667" b="-1"/>
          <a:stretch/>
        </p:blipFill>
        <p:spPr bwMode="auto">
          <a:xfrm>
            <a:off x="9524" y="4688685"/>
            <a:ext cx="1659732" cy="75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3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Benefits of Driving Electric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21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96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M:\MARKETING\_TRANSPORTATION\_CLEAN VEHICLE REBATE PROJECT\Booth\Presentation\icon-egallon-bkgr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97087"/>
            <a:ext cx="9144001" cy="407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 smtClean="0"/>
              <a:t>Benefits: Lower Fuel Costs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1262" y="899886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5997"/>
                </a:solidFill>
                <a:latin typeface="Calibri" panose="020F0502020204030204" pitchFamily="34" charset="0"/>
              </a:rPr>
              <a:t>On average, it costs about half as much to fuel an electric vehicle.</a:t>
            </a:r>
            <a:endParaRPr lang="en-US" sz="2800" dirty="0">
              <a:solidFill>
                <a:srgbClr val="005997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4647" y="2238238"/>
            <a:ext cx="91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prstClr val="white"/>
                </a:solidFill>
                <a:latin typeface="Myriad Pro" pitchFamily="34" charset="0"/>
              </a:rPr>
              <a:t>3</a:t>
            </a:r>
            <a:endParaRPr lang="en-US" sz="16600" dirty="0">
              <a:solidFill>
                <a:prstClr val="white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2447" y="2206706"/>
            <a:ext cx="91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prstClr val="white"/>
                </a:solidFill>
                <a:latin typeface="Myriad Pro" pitchFamily="34" charset="0"/>
              </a:rPr>
              <a:t>6</a:t>
            </a:r>
            <a:endParaRPr lang="en-US" sz="16600" dirty="0">
              <a:solidFill>
                <a:prstClr val="white"/>
              </a:solidFill>
              <a:latin typeface="Myriad Pro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8945" y="2195286"/>
            <a:ext cx="91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prstClr val="white"/>
                </a:solidFill>
                <a:latin typeface="Myriad Pro" pitchFamily="34" charset="0"/>
              </a:rPr>
              <a:t>9</a:t>
            </a:r>
            <a:endParaRPr lang="en-US" sz="16600" dirty="0">
              <a:solidFill>
                <a:prstClr val="white"/>
              </a:solidFill>
              <a:latin typeface="Myriad Pro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7862" y="4143238"/>
            <a:ext cx="91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prstClr val="white"/>
                </a:solidFill>
                <a:latin typeface="Myriad Pro" pitchFamily="34" charset="0"/>
              </a:rPr>
              <a:t>1</a:t>
            </a:r>
            <a:endParaRPr lang="en-US" sz="16600" dirty="0">
              <a:solidFill>
                <a:prstClr val="white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4111706"/>
            <a:ext cx="91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smtClean="0">
                <a:solidFill>
                  <a:prstClr val="white"/>
                </a:solidFill>
                <a:latin typeface="Myriad Pro" pitchFamily="34" charset="0"/>
              </a:rPr>
              <a:t>6</a:t>
            </a:r>
            <a:endParaRPr lang="en-US" sz="16600" dirty="0">
              <a:solidFill>
                <a:prstClr val="white"/>
              </a:solidFill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2160" y="4100286"/>
            <a:ext cx="91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prstClr val="white"/>
                </a:solidFill>
                <a:latin typeface="Myriad Pro" pitchFamily="34" charset="0"/>
              </a:rPr>
              <a:t>8</a:t>
            </a:r>
            <a:endParaRPr lang="en-US" sz="16600" dirty="0">
              <a:solidFill>
                <a:prstClr val="white"/>
              </a:solidFill>
              <a:latin typeface="Myriad Pro" pitchFamily="34" charset="0"/>
            </a:endParaRPr>
          </a:p>
        </p:txBody>
      </p:sp>
      <p:pic>
        <p:nvPicPr>
          <p:cNvPr id="3076" name="Picture 4" descr="M:\MARKETING\_TRANSPORTATION\_CLEAN VEHICLE REBATE PROJECT\Booth\Presentation\icon-egallon-bar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990" y="3095889"/>
            <a:ext cx="3843337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25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Benefits: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/>
              <a:t>Incentives</a:t>
            </a:r>
          </a:p>
        </p:txBody>
      </p:sp>
      <p:graphicFrame>
        <p:nvGraphicFramePr>
          <p:cNvPr id="6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674503"/>
              </p:ext>
            </p:extLst>
          </p:nvPr>
        </p:nvGraphicFramePr>
        <p:xfrm>
          <a:off x="1741714" y="1820735"/>
          <a:ext cx="2525486" cy="7010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25486"/>
              </a:tblGrid>
              <a:tr h="666750">
                <a:tc>
                  <a:txBody>
                    <a:bodyPr/>
                    <a:lstStyle/>
                    <a:p>
                      <a:pPr rtl="0" eaLnBrk="1" fontAlgn="t" latinLnBrk="0" hangingPunct="1"/>
                      <a:r>
                        <a:rPr lang="en-US" sz="2000" b="1" i="0" u="none" strike="noStrike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Battery</a:t>
                      </a:r>
                      <a:r>
                        <a:rPr lang="en-US" sz="2000" b="1" i="0" u="none" strike="noStrike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Electric Vehicles (&amp; i3 </a:t>
                      </a:r>
                      <a:r>
                        <a:rPr lang="en-US" sz="20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REx</a:t>
                      </a:r>
                      <a:r>
                        <a:rPr lang="en-US" sz="2000" b="1" i="0" u="none" strike="noStrike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n-US" sz="2000" b="1" i="0" u="none" strike="noStrike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882594"/>
              </p:ext>
            </p:extLst>
          </p:nvPr>
        </p:nvGraphicFramePr>
        <p:xfrm>
          <a:off x="1741714" y="2701488"/>
          <a:ext cx="2525486" cy="7010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25486"/>
              </a:tblGrid>
              <a:tr h="666750">
                <a:tc>
                  <a:txBody>
                    <a:bodyPr/>
                    <a:lstStyle/>
                    <a:p>
                      <a:pPr rtl="0" eaLnBrk="1" fontAlgn="t" latinLnBrk="0" hangingPunct="1"/>
                      <a:r>
                        <a:rPr lang="en-US" sz="2000" b="1" i="0" u="none" strike="noStrike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Plug-in Hybrid Electric Vehicles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206521"/>
              </p:ext>
            </p:extLst>
          </p:nvPr>
        </p:nvGraphicFramePr>
        <p:xfrm>
          <a:off x="1741714" y="3604260"/>
          <a:ext cx="2525486" cy="7010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25486"/>
              </a:tblGrid>
              <a:tr h="666750">
                <a:tc>
                  <a:txBody>
                    <a:bodyPr/>
                    <a:lstStyle/>
                    <a:p>
                      <a:pPr rtl="0" eaLnBrk="1" fontAlgn="t" latinLnBrk="0" hangingPunct="1"/>
                      <a:r>
                        <a:rPr lang="en-US" sz="2000" b="1" i="0" u="none" strike="noStrike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Neighborhood</a:t>
                      </a:r>
                      <a:r>
                        <a:rPr lang="en-US" sz="2000" b="1" i="0" u="none" strike="noStrike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Electric Vehicles</a:t>
                      </a:r>
                      <a:endParaRPr lang="en-US" sz="2000" b="1" i="0" u="none" strike="noStrike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151737"/>
              </p:ext>
            </p:extLst>
          </p:nvPr>
        </p:nvGraphicFramePr>
        <p:xfrm>
          <a:off x="1741714" y="4518660"/>
          <a:ext cx="2525486" cy="7010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25486"/>
              </a:tblGrid>
              <a:tr h="666750">
                <a:tc>
                  <a:txBody>
                    <a:bodyPr/>
                    <a:lstStyle/>
                    <a:p>
                      <a:pPr rtl="0" eaLnBrk="1" fontAlgn="t" latinLnBrk="0" hangingPunct="1"/>
                      <a:r>
                        <a:rPr lang="en-US" sz="2000" b="1" i="0" u="none" strike="noStrike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Zero-Emission</a:t>
                      </a:r>
                    </a:p>
                    <a:p>
                      <a:pPr rtl="0" eaLnBrk="1" fontAlgn="t" latinLnBrk="0" hangingPunct="1"/>
                      <a:r>
                        <a:rPr lang="en-US" sz="2000" b="1" i="0" u="none" strike="noStrike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Motorcycles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Picture 10" descr="http://energycenter.org/sites/default/files/images/nav/transportation/electric-vehicles/e-me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42" y="3467100"/>
            <a:ext cx="1428750" cy="9525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energycenter.org/sites/default/files/images/nav/transportation/electric-vehicles/lea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8" y="1752600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nergycenter.org/sites/default/files/images/nav/transportation/electric-vehicles/Cadillac-EL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22340" b="15698"/>
          <a:stretch/>
        </p:blipFill>
        <p:spPr bwMode="auto">
          <a:xfrm>
            <a:off x="152400" y="2803586"/>
            <a:ext cx="1543497" cy="66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nergycenter.org/sites/default/files/zero-s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0" y="4419600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710277"/>
              </p:ext>
            </p:extLst>
          </p:nvPr>
        </p:nvGraphicFramePr>
        <p:xfrm>
          <a:off x="4479598" y="1843431"/>
          <a:ext cx="1703488" cy="6667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03488"/>
              </a:tblGrid>
              <a:tr h="666750">
                <a:tc>
                  <a:txBody>
                    <a:bodyPr/>
                    <a:lstStyle/>
                    <a:p>
                      <a:pPr algn="ctr" rtl="0" eaLnBrk="1" fontAlgn="t" latinLnBrk="0" hangingPunct="1"/>
                      <a:r>
                        <a:rPr lang="en-US" sz="2000" b="0" i="1" u="none" strike="noStrike" kern="1200" dirty="0" smtClean="0">
                          <a:solidFill>
                            <a:srgbClr val="00599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$2,500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7208383"/>
              </p:ext>
            </p:extLst>
          </p:nvPr>
        </p:nvGraphicFramePr>
        <p:xfrm>
          <a:off x="4479598" y="2724184"/>
          <a:ext cx="1703488" cy="6667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03488"/>
              </a:tblGrid>
              <a:tr h="666750">
                <a:tc>
                  <a:txBody>
                    <a:bodyPr/>
                    <a:lstStyle/>
                    <a:p>
                      <a:pPr algn="ctr" rtl="0" eaLnBrk="1" fontAlgn="t" latinLnBrk="0" hangingPunct="1"/>
                      <a:r>
                        <a:rPr lang="en-US" sz="2000" b="0" i="1" u="none" strike="noStrike" kern="1200" dirty="0" smtClean="0">
                          <a:solidFill>
                            <a:srgbClr val="00599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$1,500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165769"/>
              </p:ext>
            </p:extLst>
          </p:nvPr>
        </p:nvGraphicFramePr>
        <p:xfrm>
          <a:off x="4479598" y="3626956"/>
          <a:ext cx="1703488" cy="6667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03488"/>
              </a:tblGrid>
              <a:tr h="666750">
                <a:tc>
                  <a:txBody>
                    <a:bodyPr/>
                    <a:lstStyle/>
                    <a:p>
                      <a:pPr algn="ctr" rtl="0" eaLnBrk="1" fontAlgn="t" latinLnBrk="0" hangingPunct="1"/>
                      <a:r>
                        <a:rPr lang="en-US" sz="2000" b="0" i="1" u="none" strike="noStrike" kern="1200" dirty="0" smtClean="0">
                          <a:solidFill>
                            <a:srgbClr val="00599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$900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5245606"/>
              </p:ext>
            </p:extLst>
          </p:nvPr>
        </p:nvGraphicFramePr>
        <p:xfrm>
          <a:off x="4479598" y="4541356"/>
          <a:ext cx="1703488" cy="6667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03488"/>
              </a:tblGrid>
              <a:tr h="666750">
                <a:tc>
                  <a:txBody>
                    <a:bodyPr/>
                    <a:lstStyle/>
                    <a:p>
                      <a:pPr algn="ctr" rtl="0" eaLnBrk="1" fontAlgn="t" latinLnBrk="0" hangingPunct="1"/>
                      <a:r>
                        <a:rPr lang="en-US" sz="2000" b="0" i="1" u="none" strike="noStrike" kern="1200" dirty="0" smtClean="0">
                          <a:solidFill>
                            <a:srgbClr val="00599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$900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335147"/>
              </p:ext>
            </p:extLst>
          </p:nvPr>
        </p:nvGraphicFramePr>
        <p:xfrm>
          <a:off x="6400800" y="1835975"/>
          <a:ext cx="1981200" cy="6667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81200"/>
              </a:tblGrid>
              <a:tr h="666750">
                <a:tc>
                  <a:txBody>
                    <a:bodyPr/>
                    <a:lstStyle/>
                    <a:p>
                      <a:pPr algn="ctr" rtl="0" eaLnBrk="1" fontAlgn="t" latinLnBrk="0" hangingPunct="1"/>
                      <a:r>
                        <a:rPr lang="en-US" sz="2000" b="0" i="1" u="none" strike="noStrike" kern="1200" dirty="0" smtClean="0">
                          <a:solidFill>
                            <a:srgbClr val="90B70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$7,500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244139"/>
              </p:ext>
            </p:extLst>
          </p:nvPr>
        </p:nvGraphicFramePr>
        <p:xfrm>
          <a:off x="6400800" y="2716728"/>
          <a:ext cx="1981200" cy="6667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81200"/>
              </a:tblGrid>
              <a:tr h="666750">
                <a:tc>
                  <a:txBody>
                    <a:bodyPr/>
                    <a:lstStyle/>
                    <a:p>
                      <a:pPr algn="ctr" rtl="0" eaLnBrk="1" fontAlgn="t" latinLnBrk="0" hangingPunct="1"/>
                      <a:r>
                        <a:rPr lang="en-US" sz="2000" b="0" i="1" u="none" strike="noStrike" kern="1200" dirty="0" smtClean="0">
                          <a:solidFill>
                            <a:srgbClr val="90B70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Up to $7,500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95800" y="9906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5997"/>
                </a:solidFill>
                <a:latin typeface="Calibri" panose="020F0502020204030204" pitchFamily="34" charset="0"/>
              </a:rPr>
              <a:t>State Rebate</a:t>
            </a:r>
            <a:endParaRPr lang="en-US" sz="2400" dirty="0">
              <a:solidFill>
                <a:srgbClr val="005997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95720" y="9906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0B704"/>
                </a:solidFill>
                <a:latin typeface="Calibri" panose="020F0502020204030204" pitchFamily="34" charset="0"/>
              </a:rPr>
              <a:t>Federal Tax Credit</a:t>
            </a:r>
            <a:endParaRPr lang="en-US" sz="2400" dirty="0">
              <a:solidFill>
                <a:srgbClr val="90B70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6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Benefits: Lower Total Cost of Ownership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960437"/>
            <a:ext cx="6410414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783" y="1066801"/>
            <a:ext cx="6089589" cy="479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934075"/>
            <a:ext cx="472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AFDC Vehicle Cost Calculator</a:t>
            </a:r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761172"/>
            <a:ext cx="2971800" cy="163121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5997"/>
                </a:solidFill>
                <a:latin typeface="Calibri" panose="020F0502020204030204" pitchFamily="34" charset="0"/>
              </a:rPr>
              <a:t>Savings of </a:t>
            </a:r>
            <a:r>
              <a:rPr lang="en-US" sz="2000" b="1" dirty="0" smtClean="0">
                <a:solidFill>
                  <a:srgbClr val="005997"/>
                </a:solidFill>
                <a:latin typeface="Calibri" panose="020F0502020204030204" pitchFamily="34" charset="0"/>
              </a:rPr>
              <a:t>~$8,000 </a:t>
            </a:r>
            <a:r>
              <a:rPr lang="en-US" sz="2000" dirty="0" smtClean="0">
                <a:solidFill>
                  <a:srgbClr val="005997"/>
                </a:solidFill>
                <a:latin typeface="Calibri" panose="020F0502020204030204" pitchFamily="34" charset="0"/>
              </a:rPr>
              <a:t>at 7 years of ownership </a:t>
            </a:r>
          </a:p>
          <a:p>
            <a:endParaRPr lang="en-US" sz="2000" dirty="0">
              <a:solidFill>
                <a:srgbClr val="005997"/>
              </a:solidFill>
              <a:latin typeface="Calibri" panose="020F0502020204030204" pitchFamily="34" charset="0"/>
            </a:endParaRPr>
          </a:p>
          <a:p>
            <a:r>
              <a:rPr lang="en-US" sz="2000" dirty="0" smtClean="0">
                <a:solidFill>
                  <a:srgbClr val="005997"/>
                </a:solidFill>
                <a:latin typeface="Calibri" panose="020F0502020204030204" pitchFamily="34" charset="0"/>
              </a:rPr>
              <a:t>Savings of </a:t>
            </a:r>
            <a:r>
              <a:rPr lang="en-US" sz="2000" b="1" dirty="0" smtClean="0">
                <a:solidFill>
                  <a:srgbClr val="005997"/>
                </a:solidFill>
                <a:latin typeface="Calibri" panose="020F0502020204030204" pitchFamily="34" charset="0"/>
              </a:rPr>
              <a:t>~$20,000 </a:t>
            </a:r>
            <a:r>
              <a:rPr lang="en-US" sz="2000" dirty="0" smtClean="0">
                <a:solidFill>
                  <a:srgbClr val="005997"/>
                </a:solidFill>
                <a:latin typeface="Calibri" panose="020F0502020204030204" pitchFamily="34" charset="0"/>
              </a:rPr>
              <a:t>at 15 years of ownership</a:t>
            </a:r>
            <a:endParaRPr lang="en-US" sz="2000" dirty="0">
              <a:solidFill>
                <a:srgbClr val="005997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657600"/>
            <a:ext cx="2971800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Typical EV owner saves </a:t>
            </a:r>
            <a:r>
              <a:rPr lang="en-US" b="1" dirty="0" smtClean="0">
                <a:solidFill>
                  <a:srgbClr val="005997"/>
                </a:solidFill>
                <a:latin typeface="Calibri" panose="020F0502020204030204" pitchFamily="34" charset="0"/>
              </a:rPr>
              <a:t>$750-$1200</a:t>
            </a:r>
            <a:r>
              <a:rPr lang="en-US" dirty="0" smtClean="0">
                <a:solidFill>
                  <a:srgbClr val="005997"/>
                </a:solidFill>
                <a:latin typeface="Calibri" panose="020F0502020204030204" pitchFamily="34" charset="0"/>
              </a:rPr>
              <a:t> in fuel costs</a:t>
            </a:r>
            <a:endParaRPr lang="en-US" dirty="0">
              <a:solidFill>
                <a:srgbClr val="005997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78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MARKETING\_TRANSPORTATION\_CLEAN VEHICLE REBATE PROJECT\Booth\Presentation\icon-c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93772" y="1327484"/>
            <a:ext cx="4305300" cy="17205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300" dirty="0" smtClean="0">
                <a:solidFill>
                  <a:srgbClr val="6DCFF6"/>
                </a:solidFill>
                <a:latin typeface="Myriad Pro" pitchFamily="34" charset="0"/>
              </a:rPr>
              <a:t>Reduce emissions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300" dirty="0" smtClean="0">
                <a:solidFill>
                  <a:srgbClr val="6DCFF6"/>
                </a:solidFill>
                <a:latin typeface="Myriad Pro" pitchFamily="34" charset="0"/>
              </a:rPr>
              <a:t>	and pollution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7" name="Picture 3" descr="M:\MARKETING\_TRANSPORTATION\_CLEAN VEHICLE REBATE PROJECT\Booth\Presentation\icon-emissions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169" y="-988847"/>
            <a:ext cx="4232013" cy="343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ea typeface="Adobe Gothic Std B" pitchFamily="34" charset="-128"/>
              </a:rPr>
              <a:t>Benefits: Public Health</a:t>
            </a:r>
            <a:endParaRPr lang="en-US" dirty="0"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800" dirty="0" smtClean="0"/>
              <a:t>Cleaner Air:</a:t>
            </a:r>
            <a:endParaRPr lang="en-US" dirty="0"/>
          </a:p>
        </p:txBody>
      </p:sp>
      <p:pic>
        <p:nvPicPr>
          <p:cNvPr id="1026" name="Picture 2" descr="M:\MARKETING\_TRANSPORTATION\_CLEAN VEHICLE REBATE PROJECT\Booth\Presentation\icon-emissions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303" y="-281716"/>
            <a:ext cx="1969097" cy="226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:\MARKETING\_TRANSPORTATION\_CLEAN VEHICLE REBATE PROJECT\Booth\Presentation\icon-emissions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514" y="1804147"/>
            <a:ext cx="2448486" cy="345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M:\MARKETING\_TRANSPORTATION\_CLEAN VEHICLE REBATE PROJECT\Booth\Presentation\icon-emissions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844" y="315558"/>
            <a:ext cx="4170156" cy="486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M:\MARKETING\_TRANSPORTATION\_CLEAN VEHICLE REBATE PROJECT\Booth\Presentation\icon-emissions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726479"/>
            <a:ext cx="2036109" cy="214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:\MARKETING\_TRANSPORTATION\_CLEAN VEHICLE REBATE PROJECT\Booth\Presentation\icon-emissions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72" y="4876800"/>
            <a:ext cx="345365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:\MARKETING\_TRANSPORTATION\_CLEAN VEHICLE REBATE PROJECT\Booth\Presentation\icon-tailpip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6102350"/>
            <a:ext cx="804862" cy="14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48200" y="3185279"/>
            <a:ext cx="4114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California vehicles emit 272 tons of smog-forming VOCs and NOx per day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Improving air quality to federal eight-hour ozone standard could save over $2.5 billion in medical costs and lost work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30% increased risk for new asthma cases in children living in communities with higher vehicle traffic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83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41718 0.2055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51" y="1027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0.37205 0.1784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94" y="89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0.34219 -0.0925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1" y="-463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1.03021 -0.5229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10" y="-2615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-0.13403 -0.4238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-2118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0.46997 -0.3953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90" y="-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Benefits: GHG Emissions Reductions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32250" y="1143000"/>
            <a:ext cx="5997150" cy="4876801"/>
            <a:chOff x="673100" y="1908062"/>
            <a:chExt cx="4051300" cy="3134747"/>
          </a:xfrm>
        </p:grpSpPr>
        <p:pic>
          <p:nvPicPr>
            <p:cNvPr id="6151" name="Picture 7" descr="http://www.arb.ca.gov/cc/inventory/data/graph/pie/pie_2012_by_main_sector_2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13"/>
            <a:stretch/>
          </p:blipFill>
          <p:spPr bwMode="auto">
            <a:xfrm>
              <a:off x="673100" y="2413262"/>
              <a:ext cx="4051300" cy="2629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961063" y="1908062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California GHG Emissions</a:t>
              </a:r>
              <a:endParaRPr lang="en-US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5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:\MARKETING\_TRANSPORTATION\_CLEAN VEHICLE REBATE PROJECT\Booth\Presentation\icon-ho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363" y="653142"/>
            <a:ext cx="12746038" cy="680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ea typeface="Adobe Gothic Std B" pitchFamily="34" charset="-128"/>
              </a:rPr>
              <a:t>Benefits: Time Savings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8086" y="2719626"/>
            <a:ext cx="39515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5897"/>
                </a:solidFill>
                <a:latin typeface="Calibri" panose="020F0502020204030204" pitchFamily="34" charset="0"/>
              </a:rPr>
              <a:t>All-battery EVs</a:t>
            </a:r>
          </a:p>
          <a:p>
            <a:r>
              <a:rPr lang="en-US" b="1" i="1" dirty="0">
                <a:solidFill>
                  <a:srgbClr val="005897"/>
                </a:solidFill>
                <a:latin typeface="Calibri" panose="020F0502020204030204" pitchFamily="34" charset="0"/>
              </a:rPr>
              <a:t>Currently unlimited availability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14257" y="5462826"/>
            <a:ext cx="41565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5897"/>
                </a:solidFill>
                <a:latin typeface="Calibri" panose="020F0502020204030204" pitchFamily="34" charset="0"/>
              </a:rPr>
              <a:t>Plug-in hybrid EVs</a:t>
            </a:r>
            <a:r>
              <a:rPr lang="en-US" b="1" dirty="0" smtClean="0">
                <a:solidFill>
                  <a:srgbClr val="005897"/>
                </a:solidFill>
                <a:latin typeface="Calibri" panose="020F0502020204030204" pitchFamily="34" charset="0"/>
              </a:rPr>
              <a:t/>
            </a:r>
            <a:br>
              <a:rPr lang="en-US" b="1" dirty="0" smtClean="0">
                <a:solidFill>
                  <a:srgbClr val="005897"/>
                </a:solidFill>
                <a:latin typeface="Calibri" panose="020F0502020204030204" pitchFamily="34" charset="0"/>
              </a:rPr>
            </a:br>
            <a:r>
              <a:rPr lang="en-US" b="1" i="1" dirty="0" smtClean="0">
                <a:solidFill>
                  <a:srgbClr val="005897"/>
                </a:solidFill>
                <a:latin typeface="Calibri" panose="020F0502020204030204" pitchFamily="34" charset="0"/>
              </a:rPr>
              <a:t>Limited number available</a:t>
            </a:r>
            <a:endParaRPr lang="en-US" b="1" i="1" dirty="0">
              <a:solidFill>
                <a:srgbClr val="005897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6324600"/>
            <a:ext cx="2123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Valid until January 1, 2019</a:t>
            </a:r>
            <a:endParaRPr lang="en-US" sz="1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1031" name="Picture 7" descr="M:\MARKETING\_TRANSPORTATION\_CLEAN VEHICLE REBATE PROJECT\Booth\Presentation\icon-hov-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6" y="1591211"/>
            <a:ext cx="22733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:\MARKETING\_TRANSPORTATION\_CLEAN VEHICLE REBATE PROJECT\Booth\Presentation\icon-hov-gre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343400"/>
            <a:ext cx="22733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98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Benefits: FUN!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Performance!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Picture 2" descr="Embedded image permal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5450708" cy="317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0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Plug-in Electric Vehicle (PEV) 101</a:t>
            </a:r>
          </a:p>
          <a:p>
            <a:pPr lvl="1"/>
            <a:r>
              <a:rPr lang="en-US" b="1" dirty="0"/>
              <a:t>New and Upcoming Vehicles</a:t>
            </a:r>
          </a:p>
          <a:p>
            <a:pPr lvl="1"/>
            <a:r>
              <a:rPr lang="en-US" b="1" dirty="0" smtClean="0"/>
              <a:t>Benefits of Driving Electric</a:t>
            </a:r>
          </a:p>
          <a:p>
            <a:pPr lvl="1"/>
            <a:r>
              <a:rPr lang="en-US" b="1" dirty="0" smtClean="0"/>
              <a:t>Charging Options</a:t>
            </a:r>
          </a:p>
          <a:p>
            <a:r>
              <a:rPr lang="en-US" b="1" dirty="0" smtClean="0">
                <a:solidFill>
                  <a:srgbClr val="1CACB5"/>
                </a:solidFill>
              </a:rPr>
              <a:t>California &amp; San Diego EV Market Trends</a:t>
            </a:r>
          </a:p>
          <a:p>
            <a:r>
              <a:rPr lang="en-US" b="1" dirty="0" smtClean="0">
                <a:solidFill>
                  <a:srgbClr val="3B8836"/>
                </a:solidFill>
              </a:rPr>
              <a:t>National Drive Electric Week 2015</a:t>
            </a:r>
            <a:endParaRPr lang="en-US" b="1" dirty="0">
              <a:solidFill>
                <a:srgbClr val="3B883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3B88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0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Charging Options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21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96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Charging Equipment: L1 &amp; L2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57200" y="1691881"/>
            <a:ext cx="4146550" cy="227052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rgbClr val="005997"/>
                </a:solidFill>
              </a:rPr>
              <a:t>Uses a standard 110/120-volt alternating current (VAC) three-pronged wall </a:t>
            </a:r>
            <a:r>
              <a:rPr lang="en-US" sz="2800" dirty="0" smtClean="0">
                <a:solidFill>
                  <a:srgbClr val="005997"/>
                </a:solidFill>
              </a:rPr>
              <a:t>plug </a:t>
            </a:r>
          </a:p>
          <a:p>
            <a:r>
              <a:rPr lang="en-US" sz="2800" dirty="0" smtClean="0">
                <a:solidFill>
                  <a:srgbClr val="005997"/>
                </a:solidFill>
              </a:rPr>
              <a:t>4-6 miles per hour of charge</a:t>
            </a:r>
            <a:endParaRPr lang="en-US" sz="2800" dirty="0">
              <a:solidFill>
                <a:srgbClr val="005997"/>
              </a:solidFill>
            </a:endParaRPr>
          </a:p>
        </p:txBody>
      </p:sp>
      <p:sp>
        <p:nvSpPr>
          <p:cNvPr id="7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5102225" y="1692275"/>
            <a:ext cx="4041775" cy="207168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rgbClr val="005997"/>
                </a:solidFill>
              </a:rPr>
              <a:t>Uses 208/240 VAC and can be hardwired or connected with a </a:t>
            </a:r>
            <a:r>
              <a:rPr lang="en-US" sz="2800" dirty="0" smtClean="0">
                <a:solidFill>
                  <a:srgbClr val="005997"/>
                </a:solidFill>
              </a:rPr>
              <a:t>plug</a:t>
            </a:r>
          </a:p>
          <a:p>
            <a:r>
              <a:rPr lang="en-US" sz="2800" dirty="0" smtClean="0">
                <a:solidFill>
                  <a:srgbClr val="005997"/>
                </a:solidFill>
              </a:rPr>
              <a:t>8-24 miles per hour of charge</a:t>
            </a:r>
            <a:endParaRPr lang="en-US" sz="2800" dirty="0">
              <a:solidFill>
                <a:srgbClr val="005997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15925" y="1052118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5997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5997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997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5997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5997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AC Level 1</a:t>
            </a:r>
            <a:endParaRPr lang="en-US" b="1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603750" y="1052118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5997"/>
                </a:solidFill>
              </a:rPr>
              <a:t>AC Level 2</a:t>
            </a:r>
            <a:endParaRPr lang="en-US" b="1" dirty="0">
              <a:solidFill>
                <a:srgbClr val="005997"/>
              </a:solidFill>
            </a:endParaRPr>
          </a:p>
        </p:txBody>
      </p:sp>
      <p:pic>
        <p:nvPicPr>
          <p:cNvPr id="8" name="Picture 2" descr="http://www.pluginamerica.org/sites/default/files/accessory-images/Mitsubishi_Level%201%20Cords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61" y="3733800"/>
            <a:ext cx="4374789" cy="24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static1.squarespace.com/static/53286aebe4b0790f5a8cdc61/532b0d1be4b07e365babd401/532b490de4b0ab921af8c106/1408372382295/evChargeStations.jpg?format=1000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89" y="3763963"/>
            <a:ext cx="406872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21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Charging Equipment: DC Fast Charging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572000" cy="4983163"/>
          </a:xfrm>
        </p:spPr>
        <p:txBody>
          <a:bodyPr/>
          <a:lstStyle/>
          <a:p>
            <a:r>
              <a:rPr lang="en-US" dirty="0"/>
              <a:t>Uses commercial-grade 440 /480 VAC – produces direct current (DC) to charge</a:t>
            </a:r>
          </a:p>
          <a:p>
            <a:r>
              <a:rPr lang="en-US" dirty="0"/>
              <a:t>Commercial/Public – due to costs</a:t>
            </a:r>
          </a:p>
          <a:p>
            <a:r>
              <a:rPr lang="en-US" dirty="0" smtClean="0"/>
              <a:t>Charges vehicle 80% in 30 minutes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http://www.saxton.org/tom_saxton/photos/Blink_DC_Fast_Char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3873499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Charging Pyramid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3352800" cy="4983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Majority of charging occurring at home, next workplace, lastly public </a:t>
            </a:r>
            <a:r>
              <a:rPr lang="en-US" dirty="0" err="1" smtClean="0"/>
              <a:t>chargin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endParaRPr lang="en-US" sz="2400" dirty="0"/>
          </a:p>
          <a:p>
            <a:pPr algn="ctr"/>
            <a:endParaRPr lang="en-US" sz="2400" dirty="0"/>
          </a:p>
        </p:txBody>
      </p:sp>
      <p:pic>
        <p:nvPicPr>
          <p:cNvPr id="2052" name="Picture 4" descr="In order of most to least common, single family homes use level 1-2 charging, multifamily homes use level 1-2 charging, the workplace uses level 1-2 charging, fleets use level 1-2 and DC fast charging, public metro area stations use level 1-2 and DC fast charge, and public inter-metro uses DC fast charge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82336"/>
            <a:ext cx="5181600" cy="435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7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 Electric Vehicle Charging Sites - 2012</a:t>
            </a:r>
            <a:endParaRPr lang="en-US" dirty="0"/>
          </a:p>
        </p:txBody>
      </p:sp>
      <p:pic>
        <p:nvPicPr>
          <p:cNvPr id="2" name="Picture 4" descr="https://cartocdn-ashbu.global.ssl.fastly.net/merts0812/api/v1/map/static/bbox/6aa7fb139fa2545e540a9bc537fa9c73:1433878476771.91/-118.14697265625,32.51439400122826,-115.96893310546874,33.422272258866016/1586/78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4"/>
          <a:stretch/>
        </p:blipFill>
        <p:spPr bwMode="auto">
          <a:xfrm>
            <a:off x="0" y="838200"/>
            <a:ext cx="9144000" cy="536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59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 Electric Vehicle Charging Sites - 2015</a:t>
            </a:r>
            <a:endParaRPr lang="en-US" dirty="0"/>
          </a:p>
        </p:txBody>
      </p:sp>
      <p:pic>
        <p:nvPicPr>
          <p:cNvPr id="2050" name="Picture 2" descr="https://cartocdn-ashbu.global.ssl.fastly.net/merts0812/api/v1/map/static/bbox/1d827d79045cdfd80d8ebb5fbde73c77:1433806072156.73/-118.14697265625,32.51439400122826,-115.96893310546874,33.422272258866016/1586/78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4"/>
          <a:stretch/>
        </p:blipFill>
        <p:spPr bwMode="auto">
          <a:xfrm>
            <a:off x="0" y="838200"/>
            <a:ext cx="9144000" cy="536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4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DC Fast Charging Sites - 2012</a:t>
            </a:r>
            <a:endParaRPr lang="en-US" dirty="0"/>
          </a:p>
        </p:txBody>
      </p:sp>
      <p:pic>
        <p:nvPicPr>
          <p:cNvPr id="5122" name="Picture 2" descr="https://cartocdn-ashbu.global.ssl.fastly.net/merts0812/api/v1/map/static/bbox/ab43307c18437978ce4979fe95121647:1433878476771.91/-118.14697265625,32.51439400122826,-115.96893310546874,33.422272258866016/1586/78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4"/>
          <a:stretch/>
        </p:blipFill>
        <p:spPr bwMode="auto">
          <a:xfrm>
            <a:off x="0" y="838200"/>
            <a:ext cx="9144000" cy="536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41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DC Fast Charging Sites - 2015 </a:t>
            </a:r>
            <a:endParaRPr lang="en-US" dirty="0"/>
          </a:p>
        </p:txBody>
      </p:sp>
      <p:pic>
        <p:nvPicPr>
          <p:cNvPr id="3074" name="Picture 2" descr="https://cartocdn-ashbu.global.ssl.fastly.net/merts0812/api/v1/map/static/bbox/0907affdeed338613527ea6ee0569f73:1433805988371.99/-118.14697265625,32.51439400122826,-115.96893310546874,33.422272258866016/1586/78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2"/>
          <a:stretch/>
        </p:blipFill>
        <p:spPr bwMode="auto">
          <a:xfrm>
            <a:off x="-1" y="838200"/>
            <a:ext cx="9141069" cy="536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59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Public Charging Sites </a:t>
            </a:r>
            <a:endParaRPr lang="en-US" dirty="0"/>
          </a:p>
        </p:txBody>
      </p:sp>
      <p:pic>
        <p:nvPicPr>
          <p:cNvPr id="4098" name="Picture 2" descr="https://cartocdn-ashbu.global.ssl.fastly.net/merts0812/api/v1/map/static/bbox/9fbcec45e81b0e49922731ea949ba4ad:1433806072156.73/-118.14697265625,32.51439400122826,-115.96893310546874,33.422272258866016/1586/78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4"/>
          <a:stretch/>
        </p:blipFill>
        <p:spPr bwMode="auto">
          <a:xfrm>
            <a:off x="0" y="838200"/>
            <a:ext cx="9144000" cy="536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0" y="1905000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500+ EV Charging Stations</a:t>
            </a:r>
          </a:p>
          <a:p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30+ DC Fast Charging Stations</a:t>
            </a:r>
          </a:p>
        </p:txBody>
      </p:sp>
    </p:spTree>
    <p:extLst>
      <p:ext uri="{BB962C8B-B14F-4D97-AF65-F5344CB8AC3E}">
        <p14:creationId xmlns:p14="http://schemas.microsoft.com/office/powerpoint/2010/main" val="301167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4000" dirty="0" smtClean="0">
                <a:solidFill>
                  <a:srgbClr val="1CACB5"/>
                </a:solidFill>
                <a:latin typeface="Calibri" panose="020F0502020204030204" pitchFamily="34" charset="0"/>
                <a:ea typeface="+mn-ea"/>
                <a:cs typeface="+mn-cs"/>
              </a:rPr>
              <a:t>CA EV Market Trends</a:t>
            </a:r>
            <a:endParaRPr lang="en-US" sz="4000" dirty="0">
              <a:solidFill>
                <a:srgbClr val="1CACB5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2400" dirty="0">
              <a:solidFill>
                <a:srgbClr val="1CACB5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37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PEV 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7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Cumulative ZEV Sales, 2010 – 2014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310267"/>
              </p:ext>
            </p:extLst>
          </p:nvPr>
        </p:nvGraphicFramePr>
        <p:xfrm>
          <a:off x="0" y="1066800"/>
          <a:ext cx="9067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770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Cumulative ZEV Sales, 2010 – 2014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639249"/>
              </p:ext>
            </p:extLst>
          </p:nvPr>
        </p:nvGraphicFramePr>
        <p:xfrm>
          <a:off x="0" y="1066800"/>
          <a:ext cx="9067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62554" y="1752600"/>
            <a:ext cx="32004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5997"/>
                </a:solidFill>
                <a:latin typeface="Calibri" panose="020F0502020204030204" pitchFamily="34" charset="0"/>
              </a:rPr>
              <a:t>2014 ZEV sales: </a:t>
            </a:r>
            <a:r>
              <a:rPr lang="en-US" sz="2800" dirty="0" smtClean="0">
                <a:solidFill>
                  <a:srgbClr val="005997"/>
                </a:solidFill>
                <a:latin typeface="Calibri" panose="020F0502020204030204" pitchFamily="34" charset="0"/>
              </a:rPr>
              <a:t>41% </a:t>
            </a:r>
            <a:r>
              <a:rPr lang="en-US" sz="2800" dirty="0">
                <a:solidFill>
                  <a:srgbClr val="005997"/>
                </a:solidFill>
                <a:latin typeface="Calibri" panose="020F0502020204030204" pitchFamily="34" charset="0"/>
              </a:rPr>
              <a:t>increase over 2013</a:t>
            </a:r>
          </a:p>
        </p:txBody>
      </p:sp>
    </p:spTree>
    <p:extLst>
      <p:ext uri="{BB962C8B-B14F-4D97-AF65-F5344CB8AC3E}">
        <p14:creationId xmlns:p14="http://schemas.microsoft.com/office/powerpoint/2010/main" val="172255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604959"/>
              </p:ext>
            </p:extLst>
          </p:nvPr>
        </p:nvGraphicFramePr>
        <p:xfrm>
          <a:off x="228600" y="990600"/>
          <a:ext cx="4953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ZEV Market Share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12413"/>
            <a:ext cx="2895600" cy="469194"/>
          </a:xfrm>
          <a:prstGeom prst="rect">
            <a:avLst/>
          </a:prstGeom>
          <a:noFill/>
          <a:ln w="127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05400" y="1600200"/>
            <a:ext cx="3657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u="sng" dirty="0" smtClean="0">
                <a:solidFill>
                  <a:srgbClr val="005997"/>
                </a:solidFill>
                <a:latin typeface="Calibri" panose="020F0502020204030204" pitchFamily="34" charset="0"/>
              </a:rPr>
              <a:t>Q4 2014 Market Share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5997"/>
                </a:solidFill>
                <a:latin typeface="Calibri" panose="020F0502020204030204" pitchFamily="34" charset="0"/>
              </a:rPr>
              <a:t>5.5% of new cars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5997"/>
                </a:solidFill>
                <a:latin typeface="Calibri" panose="020F0502020204030204" pitchFamily="34" charset="0"/>
              </a:rPr>
              <a:t>3.4</a:t>
            </a:r>
            <a:r>
              <a:rPr lang="en-US" sz="2800" dirty="0">
                <a:solidFill>
                  <a:srgbClr val="005997"/>
                </a:solidFill>
                <a:latin typeface="Calibri" panose="020F0502020204030204" pitchFamily="34" charset="0"/>
              </a:rPr>
              <a:t>% of new light-duty vehicles </a:t>
            </a:r>
          </a:p>
        </p:txBody>
      </p:sp>
    </p:spTree>
    <p:extLst>
      <p:ext uri="{BB962C8B-B14F-4D97-AF65-F5344CB8AC3E}">
        <p14:creationId xmlns:p14="http://schemas.microsoft.com/office/powerpoint/2010/main" val="375459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ZEVs Located?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1016000"/>
            <a:ext cx="4114800" cy="5156200"/>
            <a:chOff x="5029200" y="1016000"/>
            <a:chExt cx="4114800" cy="5156200"/>
          </a:xfrm>
        </p:grpSpPr>
        <p:grpSp>
          <p:nvGrpSpPr>
            <p:cNvPr id="6" name="Group 5"/>
            <p:cNvGrpSpPr/>
            <p:nvPr/>
          </p:nvGrpSpPr>
          <p:grpSpPr>
            <a:xfrm>
              <a:off x="5029200" y="1016000"/>
              <a:ext cx="4114800" cy="5156200"/>
              <a:chOff x="5029200" y="863600"/>
              <a:chExt cx="4114800" cy="515620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5029200" y="863600"/>
                <a:ext cx="411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5997"/>
                    </a:solidFill>
                    <a:latin typeface="Calibri" panose="020F0502020204030204" pitchFamily="34" charset="0"/>
                  </a:rPr>
                  <a:t>New ZEV Registrations, 2010–2014</a:t>
                </a:r>
                <a:endParaRPr lang="en-US" dirty="0">
                  <a:solidFill>
                    <a:srgbClr val="005997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12" name="Picture 2" descr="M:\Transportation\CVRP\Presentations-CVRP\2015\05-04 GO ZEV Summit\inputs\volumemap_null filled lighter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9200" y="1209675"/>
                <a:ext cx="4114800" cy="4810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5029200" y="5855044"/>
              <a:ext cx="1576317" cy="317155"/>
              <a:chOff x="4799929" y="5808908"/>
              <a:chExt cx="1576317" cy="317155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2535" y="5896954"/>
                <a:ext cx="900393" cy="133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4799929" y="5818286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</a:t>
                </a:r>
                <a:endParaRPr lang="en-US" sz="14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923878" y="5808908"/>
                <a:ext cx="4523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34k</a:t>
                </a:r>
                <a:endParaRPr lang="en-US" sz="1400" dirty="0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5105399" y="916896"/>
            <a:ext cx="4114801" cy="5179104"/>
            <a:chOff x="5105399" y="916896"/>
            <a:chExt cx="4114801" cy="5179104"/>
          </a:xfrm>
        </p:grpSpPr>
        <p:grpSp>
          <p:nvGrpSpPr>
            <p:cNvPr id="16" name="Group 15"/>
            <p:cNvGrpSpPr/>
            <p:nvPr/>
          </p:nvGrpSpPr>
          <p:grpSpPr>
            <a:xfrm>
              <a:off x="5105399" y="916896"/>
              <a:ext cx="4114801" cy="5179104"/>
              <a:chOff x="5105399" y="838200"/>
              <a:chExt cx="4114801" cy="5179104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105399" y="1369104"/>
                <a:ext cx="4038600" cy="4648200"/>
                <a:chOff x="4808011" y="1325096"/>
                <a:chExt cx="4038600" cy="4648200"/>
              </a:xfrm>
            </p:grpSpPr>
            <p:pic>
              <p:nvPicPr>
                <p:cNvPr id="23" name="Picture 2" descr="M:\Transportation\CVRP\Presentations-CVRP\2015\05-04 GO ZEV Summit\inputs\densitymap_null filled light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08011" y="1325096"/>
                  <a:ext cx="4038600" cy="4648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4" name="TextBox 23"/>
                <p:cNvSpPr txBox="1"/>
                <p:nvPr/>
              </p:nvSpPr>
              <p:spPr>
                <a:xfrm>
                  <a:off x="5005968" y="3143026"/>
                  <a:ext cx="481222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300" dirty="0" smtClean="0">
                      <a:latin typeface="Calibri" panose="020F0502020204030204" pitchFamily="34" charset="0"/>
                    </a:rPr>
                    <a:t>11.2</a:t>
                  </a:r>
                  <a:endParaRPr lang="en-US" sz="130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5696740" y="3567173"/>
                  <a:ext cx="481222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300" dirty="0" smtClean="0">
                      <a:latin typeface="Calibri" panose="020F0502020204030204" pitchFamily="34" charset="0"/>
                    </a:rPr>
                    <a:t>14.0</a:t>
                  </a:r>
                  <a:endParaRPr lang="en-US" sz="130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061863" y="4876800"/>
                  <a:ext cx="396262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300" dirty="0" smtClean="0">
                      <a:latin typeface="Calibri" panose="020F0502020204030204" pitchFamily="34" charset="0"/>
                    </a:rPr>
                    <a:t>4.5</a:t>
                  </a:r>
                  <a:endParaRPr lang="en-US" sz="130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7214263" y="5175394"/>
                  <a:ext cx="396262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300" dirty="0" smtClean="0">
                      <a:latin typeface="Calibri" panose="020F0502020204030204" pitchFamily="34" charset="0"/>
                    </a:rPr>
                    <a:t>6.5</a:t>
                  </a:r>
                  <a:endParaRPr lang="en-US" sz="1300" dirty="0"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5182159" y="838200"/>
                <a:ext cx="40380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005997"/>
                    </a:solidFill>
                    <a:latin typeface="Calibri" panose="020F0502020204030204" pitchFamily="34" charset="0"/>
                  </a:rPr>
                  <a:t>New ZEV registrations (2010–2014) per </a:t>
                </a:r>
              </a:p>
              <a:p>
                <a:pPr algn="ctr"/>
                <a:r>
                  <a:rPr lang="en-US" sz="1400" dirty="0" smtClean="0">
                    <a:solidFill>
                      <a:srgbClr val="005997"/>
                    </a:solidFill>
                    <a:latin typeface="Calibri" panose="020F0502020204030204" pitchFamily="34" charset="0"/>
                  </a:rPr>
                  <a:t>1,000 population (18 or older)</a:t>
                </a:r>
                <a:endParaRPr lang="en-US" sz="1400" dirty="0">
                  <a:solidFill>
                    <a:srgbClr val="005997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105399" y="5763486"/>
              <a:ext cx="2209800" cy="307777"/>
              <a:chOff x="152400" y="5801586"/>
              <a:chExt cx="2209800" cy="307777"/>
            </a:xfrm>
          </p:grpSpPr>
          <p:pic>
            <p:nvPicPr>
              <p:cNvPr id="18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5860225"/>
                <a:ext cx="1409700" cy="190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52400" y="5801586"/>
                <a:ext cx="404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0.1</a:t>
                </a:r>
                <a:endParaRPr lang="en-US" sz="14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866551" y="5801586"/>
                <a:ext cx="4956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14.0</a:t>
                </a:r>
                <a:endParaRPr lang="en-US" sz="1400" dirty="0"/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7862451" y="567593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4.2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7055" y="5701931"/>
            <a:ext cx="942887" cy="369332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~10,000</a:t>
            </a:r>
            <a:endParaRPr lang="en-US" b="1" dirty="0">
              <a:latin typeface="Calibri" panose="020F050202020403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783938" y="5875062"/>
            <a:ext cx="306447" cy="115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9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ZEVs Located?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916896"/>
            <a:ext cx="4114801" cy="5179104"/>
            <a:chOff x="5105399" y="916896"/>
            <a:chExt cx="4114801" cy="5179104"/>
          </a:xfrm>
        </p:grpSpPr>
        <p:grpSp>
          <p:nvGrpSpPr>
            <p:cNvPr id="16" name="Group 15"/>
            <p:cNvGrpSpPr/>
            <p:nvPr/>
          </p:nvGrpSpPr>
          <p:grpSpPr>
            <a:xfrm>
              <a:off x="5105399" y="916896"/>
              <a:ext cx="4114801" cy="5179104"/>
              <a:chOff x="5105399" y="838200"/>
              <a:chExt cx="4114801" cy="5179104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105399" y="1369104"/>
                <a:ext cx="4038600" cy="4648200"/>
                <a:chOff x="4808011" y="1325096"/>
                <a:chExt cx="4038600" cy="4648200"/>
              </a:xfrm>
            </p:grpSpPr>
            <p:pic>
              <p:nvPicPr>
                <p:cNvPr id="23" name="Picture 2" descr="M:\Transportation\CVRP\Presentations-CVRP\2015\05-04 GO ZEV Summit\inputs\densitymap_null filled light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08011" y="1325096"/>
                  <a:ext cx="4038600" cy="4648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4" name="TextBox 23"/>
                <p:cNvSpPr txBox="1"/>
                <p:nvPr/>
              </p:nvSpPr>
              <p:spPr>
                <a:xfrm>
                  <a:off x="5005968" y="3143026"/>
                  <a:ext cx="481222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300" dirty="0" smtClean="0">
                      <a:latin typeface="Calibri" panose="020F0502020204030204" pitchFamily="34" charset="0"/>
                    </a:rPr>
                    <a:t>11.2</a:t>
                  </a:r>
                  <a:endParaRPr lang="en-US" sz="130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5696740" y="3567173"/>
                  <a:ext cx="481222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300" dirty="0" smtClean="0">
                      <a:latin typeface="Calibri" panose="020F0502020204030204" pitchFamily="34" charset="0"/>
                    </a:rPr>
                    <a:t>14.0</a:t>
                  </a:r>
                  <a:endParaRPr lang="en-US" sz="130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061863" y="4876800"/>
                  <a:ext cx="396262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300" dirty="0" smtClean="0">
                      <a:latin typeface="Calibri" panose="020F0502020204030204" pitchFamily="34" charset="0"/>
                    </a:rPr>
                    <a:t>4.5</a:t>
                  </a:r>
                  <a:endParaRPr lang="en-US" sz="130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7214263" y="5175394"/>
                  <a:ext cx="396262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300" dirty="0" smtClean="0">
                      <a:latin typeface="Calibri" panose="020F0502020204030204" pitchFamily="34" charset="0"/>
                    </a:rPr>
                    <a:t>6.5</a:t>
                  </a:r>
                  <a:endParaRPr lang="en-US" sz="1300" dirty="0"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5182159" y="838200"/>
                <a:ext cx="40380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005997"/>
                    </a:solidFill>
                    <a:latin typeface="Calibri" panose="020F0502020204030204" pitchFamily="34" charset="0"/>
                  </a:rPr>
                  <a:t>New ZEV registrations (2010–2014) per </a:t>
                </a:r>
              </a:p>
              <a:p>
                <a:pPr algn="ctr"/>
                <a:r>
                  <a:rPr lang="en-US" sz="1400" dirty="0" smtClean="0">
                    <a:solidFill>
                      <a:srgbClr val="005997"/>
                    </a:solidFill>
                    <a:latin typeface="Calibri" panose="020F0502020204030204" pitchFamily="34" charset="0"/>
                  </a:rPr>
                  <a:t>1,000 population (18 or older)</a:t>
                </a:r>
                <a:endParaRPr lang="en-US" sz="1400" dirty="0">
                  <a:solidFill>
                    <a:srgbClr val="005997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105399" y="5763486"/>
              <a:ext cx="2209800" cy="307777"/>
              <a:chOff x="152400" y="5801586"/>
              <a:chExt cx="2209800" cy="307777"/>
            </a:xfrm>
          </p:grpSpPr>
          <p:pic>
            <p:nvPicPr>
              <p:cNvPr id="1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5860225"/>
                <a:ext cx="1409700" cy="190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52400" y="5801586"/>
                <a:ext cx="404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0.1</a:t>
                </a:r>
                <a:endParaRPr lang="en-US" sz="14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866551" y="5801586"/>
                <a:ext cx="4956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14.0</a:t>
                </a:r>
                <a:endParaRPr lang="en-US" sz="1400" dirty="0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5004498" y="1002268"/>
            <a:ext cx="4139502" cy="5093732"/>
            <a:chOff x="5004498" y="1002268"/>
            <a:chExt cx="4139502" cy="5093732"/>
          </a:xfrm>
        </p:grpSpPr>
        <p:sp>
          <p:nvSpPr>
            <p:cNvPr id="51" name="TextBox 50"/>
            <p:cNvSpPr txBox="1"/>
            <p:nvPr/>
          </p:nvSpPr>
          <p:spPr>
            <a:xfrm>
              <a:off x="5246554" y="1002268"/>
              <a:ext cx="37372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5997"/>
                  </a:solidFill>
                  <a:latin typeface="Calibri" panose="020F0502020204030204" pitchFamily="34" charset="0"/>
                </a:rPr>
                <a:t>Percent change in density, 2013–2014</a:t>
              </a:r>
              <a:endParaRPr lang="en-US" dirty="0">
                <a:solidFill>
                  <a:srgbClr val="005997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5004498" y="1419225"/>
              <a:ext cx="4139502" cy="4676775"/>
              <a:chOff x="5004498" y="1419225"/>
              <a:chExt cx="4139502" cy="4676775"/>
            </a:xfrm>
          </p:grpSpPr>
          <p:pic>
            <p:nvPicPr>
              <p:cNvPr id="53" name="Picture 2" descr="M:\Transportation\CVRP\Presentations-CVRP\2015\05-04 GO ZEV Summit\inputs\densitychangemap_null filled light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6350" y="1419225"/>
                <a:ext cx="4057650" cy="4676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4" name="Group 53"/>
              <p:cNvGrpSpPr/>
              <p:nvPr/>
            </p:nvGrpSpPr>
            <p:grpSpPr>
              <a:xfrm>
                <a:off x="5004498" y="5788222"/>
                <a:ext cx="2547573" cy="307778"/>
                <a:chOff x="4724400" y="5786122"/>
                <a:chExt cx="2547573" cy="307778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5229225" y="5786123"/>
                  <a:ext cx="2042748" cy="307777"/>
                  <a:chOff x="5029200" y="5786124"/>
                  <a:chExt cx="2042748" cy="307777"/>
                </a:xfrm>
              </p:grpSpPr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6363100" y="5786124"/>
                    <a:ext cx="70884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/>
                      <a:t>&gt;200%</a:t>
                    </a:r>
                    <a:endParaRPr lang="en-US" sz="1400" dirty="0"/>
                  </a:p>
                </p:txBody>
              </p:sp>
              <p:pic>
                <p:nvPicPr>
                  <p:cNvPr id="58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029200" y="5835238"/>
                    <a:ext cx="1409700" cy="2095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56" name="TextBox 55"/>
                <p:cNvSpPr txBox="1"/>
                <p:nvPr/>
              </p:nvSpPr>
              <p:spPr>
                <a:xfrm>
                  <a:off x="4724400" y="5786122"/>
                  <a:ext cx="56457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-50%</a:t>
                  </a:r>
                  <a:endParaRPr lang="en-US" sz="1400" dirty="0"/>
                </a:p>
              </p:txBody>
            </p:sp>
          </p:grpSp>
        </p:grpSp>
      </p:grpSp>
      <p:sp>
        <p:nvSpPr>
          <p:cNvPr id="60" name="Rectangle 59"/>
          <p:cNvSpPr/>
          <p:nvPr/>
        </p:nvSpPr>
        <p:spPr>
          <a:xfrm>
            <a:off x="5257800" y="115667"/>
            <a:ext cx="33659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Calibri Light" panose="020F0302020204030204" pitchFamily="34" charset="0"/>
                <a:ea typeface="+mj-ea"/>
                <a:cs typeface="+mj-cs"/>
              </a:rPr>
              <a:t>(Percent Change)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919215" y="3833575"/>
            <a:ext cx="55816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latin typeface="Calibri" panose="020F0502020204030204" pitchFamily="34" charset="0"/>
              </a:rPr>
              <a:t>228%</a:t>
            </a:r>
            <a:endParaRPr lang="en-US" sz="1300" dirty="0">
              <a:latin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88628" y="3344562"/>
            <a:ext cx="55816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latin typeface="Calibri" panose="020F0502020204030204" pitchFamily="34" charset="0"/>
              </a:rPr>
              <a:t>200%</a:t>
            </a:r>
            <a:endParaRPr lang="en-US" sz="1300" dirty="0">
              <a:latin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05172" y="4203412"/>
            <a:ext cx="47320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latin typeface="Calibri" panose="020F0502020204030204" pitchFamily="34" charset="0"/>
              </a:rPr>
              <a:t>61%</a:t>
            </a:r>
            <a:endParaRPr lang="en-US" sz="1300" dirty="0"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02514" y="564972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4.2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48600" y="5675931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43%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71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 Diego EV Market: Volume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235870"/>
              </p:ext>
            </p:extLst>
          </p:nvPr>
        </p:nvGraphicFramePr>
        <p:xfrm>
          <a:off x="314325" y="914400"/>
          <a:ext cx="8372476" cy="5241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62554" y="1752600"/>
            <a:ext cx="32004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5997"/>
                </a:solidFill>
                <a:latin typeface="Calibri" panose="020F0502020204030204" pitchFamily="34" charset="0"/>
              </a:rPr>
              <a:t>2014 ZEV sales: </a:t>
            </a:r>
            <a:r>
              <a:rPr lang="en-US" sz="2800" dirty="0" smtClean="0">
                <a:solidFill>
                  <a:srgbClr val="005997"/>
                </a:solidFill>
                <a:latin typeface="Calibri" panose="020F0502020204030204" pitchFamily="34" charset="0"/>
              </a:rPr>
              <a:t>43% </a:t>
            </a:r>
            <a:r>
              <a:rPr lang="en-US" sz="2800" dirty="0">
                <a:solidFill>
                  <a:srgbClr val="005997"/>
                </a:solidFill>
                <a:latin typeface="Calibri" panose="020F0502020204030204" pitchFamily="34" charset="0"/>
              </a:rPr>
              <a:t>increase over 2013</a:t>
            </a:r>
          </a:p>
        </p:txBody>
      </p:sp>
    </p:spTree>
    <p:extLst>
      <p:ext uri="{BB962C8B-B14F-4D97-AF65-F5344CB8AC3E}">
        <p14:creationId xmlns:p14="http://schemas.microsoft.com/office/powerpoint/2010/main" val="91259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 Diego EV Market: Vehicles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57336"/>
              </p:ext>
            </p:extLst>
          </p:nvPr>
        </p:nvGraphicFramePr>
        <p:xfrm>
          <a:off x="457200" y="1478622"/>
          <a:ext cx="4648200" cy="4291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38800" y="1143000"/>
            <a:ext cx="296222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Top Vehicle Makes: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Calibri" panose="020F0502020204030204" pitchFamily="34" charset="0"/>
              </a:rPr>
              <a:t>Nissan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Calibri" panose="020F0502020204030204" pitchFamily="34" charset="0"/>
              </a:rPr>
              <a:t>Chevrolet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Calibri" panose="020F0502020204030204" pitchFamily="34" charset="0"/>
              </a:rPr>
              <a:t>Tesla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Calibri" panose="020F0502020204030204" pitchFamily="34" charset="0"/>
              </a:rPr>
              <a:t>Ford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Calibri" panose="020F0502020204030204" pitchFamily="34" charset="0"/>
              </a:rPr>
              <a:t>Toyota</a:t>
            </a:r>
          </a:p>
        </p:txBody>
      </p:sp>
    </p:spTree>
    <p:extLst>
      <p:ext uri="{BB962C8B-B14F-4D97-AF65-F5344CB8AC3E}">
        <p14:creationId xmlns:p14="http://schemas.microsoft.com/office/powerpoint/2010/main" val="120871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4000" dirty="0" smtClean="0">
                <a:solidFill>
                  <a:srgbClr val="2CA02C"/>
                </a:solidFill>
                <a:latin typeface="Calibri" panose="020F0502020204030204" pitchFamily="34" charset="0"/>
                <a:ea typeface="+mn-ea"/>
                <a:cs typeface="+mn-cs"/>
              </a:rPr>
              <a:t>National Drive Electric Week 2015</a:t>
            </a:r>
            <a:endParaRPr lang="en-US" sz="4000" dirty="0">
              <a:solidFill>
                <a:srgbClr val="2CA02C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2400" dirty="0">
              <a:solidFill>
                <a:srgbClr val="1CACB5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53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Drive Electric Week 2015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Organized nationally by the Sierra Club</a:t>
            </a:r>
          </a:p>
          <a:p>
            <a:r>
              <a:rPr lang="en-US" dirty="0" smtClean="0"/>
              <a:t>Over 100 events last year, 150 expected 2015</a:t>
            </a:r>
          </a:p>
          <a:p>
            <a:r>
              <a:rPr lang="en-US" dirty="0" smtClean="0"/>
              <a:t>San Diego: Center for Sustainable Energy and San Diego Gas &amp; Electric </a:t>
            </a:r>
          </a:p>
          <a:p>
            <a:r>
              <a:rPr lang="en-US" dirty="0" smtClean="0"/>
              <a:t>This year:</a:t>
            </a:r>
          </a:p>
          <a:p>
            <a:pPr marL="457200" lvl="1" indent="0" algn="ctr">
              <a:buNone/>
            </a:pPr>
            <a:r>
              <a:rPr lang="en-US" sz="4400" dirty="0" smtClean="0"/>
              <a:t>Saturday, September 19, 10am</a:t>
            </a:r>
          </a:p>
          <a:p>
            <a:pPr marL="457200" lvl="1" indent="0" algn="ctr">
              <a:buNone/>
            </a:pPr>
            <a:r>
              <a:rPr lang="en-US" sz="4400" dirty="0" smtClean="0"/>
              <a:t>Liberty Station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477000"/>
            <a:ext cx="51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www.youtube.com/watch?v=L2krChQmJow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6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Drive Electric Week 2014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6477000"/>
            <a:ext cx="51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www.youtube.com/watch?v=L2krChQmJow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8" name="ShockwaveFlash1" r:id="rId2" imgW="8380440" imgH="5105520"/>
        </mc:Choice>
        <mc:Fallback>
          <p:control name="ShockwaveFlash1" r:id="rId2" imgW="8380440" imgH="51055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000" y="1066800"/>
                  <a:ext cx="8380413" cy="5105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979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Plug-in Electric Vehicles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1148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Plug-in Hybrid Electric Vehicle</a:t>
            </a:r>
          </a:p>
          <a:p>
            <a:r>
              <a:rPr lang="en-US" sz="2400" dirty="0" smtClean="0"/>
              <a:t>Runs on gasoline and electricity from grid </a:t>
            </a:r>
          </a:p>
          <a:p>
            <a:r>
              <a:rPr lang="en-US" sz="2400" dirty="0" smtClean="0"/>
              <a:t>Up to 40 </a:t>
            </a:r>
            <a:r>
              <a:rPr lang="en-US" sz="2400" dirty="0"/>
              <a:t>miles on electricity</a:t>
            </a:r>
            <a:r>
              <a:rPr lang="en-US" sz="2400" dirty="0" smtClean="0"/>
              <a:t>, 150 to 400 miles </a:t>
            </a:r>
            <a:r>
              <a:rPr lang="en-US" sz="2400" dirty="0"/>
              <a:t>total </a:t>
            </a:r>
            <a:r>
              <a:rPr lang="en-US" sz="2400" dirty="0" smtClean="0"/>
              <a:t>range, depending on model</a:t>
            </a:r>
            <a:endParaRPr lang="en-US" sz="2400" dirty="0"/>
          </a:p>
        </p:txBody>
      </p:sp>
      <p:pic>
        <p:nvPicPr>
          <p:cNvPr id="5123" name="Picture 3" descr="C:\Users\roman.partida\AppData\Local\Microsoft\Windows\Temporary Internet Files\Content.Outlook\7NVZV3UM\phev (3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1" y="4114800"/>
            <a:ext cx="4548709" cy="168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800600" y="1143000"/>
            <a:ext cx="41148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599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599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99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599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599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>
                <a:latin typeface="Calibri" panose="020F0502020204030204" pitchFamily="34" charset="0"/>
              </a:rPr>
              <a:t>Battery Electric Vehicle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Runs entirely on electricity that is stored on an onboard battery 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Range of 60 to about 100 miles, depending on model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6" name="Picture 3" descr="C:\Users\roman.partida\AppData\Local\Microsoft\Windows\Temporary Internet Files\Content.Outlook\7NVZV3UM\zev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4038600" cy="17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8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991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dirty="0" smtClean="0">
                <a:latin typeface="Calibri" panose="020F0502020204030204" pitchFamily="34" charset="0"/>
              </a:rPr>
              <a:t>Best of </a:t>
            </a:r>
            <a:r>
              <a:rPr lang="en-US" dirty="0">
                <a:latin typeface="Calibri" panose="020F0502020204030204" pitchFamily="34" charset="0"/>
              </a:rPr>
              <a:t>B</a:t>
            </a:r>
            <a:r>
              <a:rPr lang="en-US" dirty="0" smtClean="0">
                <a:latin typeface="Calibri" panose="020F0502020204030204" pitchFamily="34" charset="0"/>
              </a:rPr>
              <a:t>oth Worlds: Fuel </a:t>
            </a:r>
            <a:r>
              <a:rPr lang="en-US" dirty="0">
                <a:latin typeface="Calibri" panose="020F0502020204030204" pitchFamily="34" charset="0"/>
              </a:rPr>
              <a:t>Your Car with Solar Energy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23273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/>
          </a:p>
          <a:p>
            <a:pPr algn="ctr"/>
            <a:r>
              <a:rPr lang="en-US" sz="2400" b="1" dirty="0">
                <a:solidFill>
                  <a:srgbClr val="6DCFF6"/>
                </a:solidFill>
              </a:rPr>
              <a:t>Learn more in the handout </a:t>
            </a:r>
            <a:r>
              <a:rPr lang="en-US" sz="2400" b="1" i="1" dirty="0">
                <a:solidFill>
                  <a:srgbClr val="6DCFF6"/>
                </a:solidFill>
              </a:rPr>
              <a:t>Plug Into the </a:t>
            </a:r>
            <a:r>
              <a:rPr lang="en-US" sz="2400" b="1" i="1" dirty="0" smtClean="0">
                <a:solidFill>
                  <a:srgbClr val="6DCFF6"/>
                </a:solidFill>
              </a:rPr>
              <a:t>Sun</a:t>
            </a:r>
            <a:endParaRPr lang="en-US" sz="2000" b="1" dirty="0"/>
          </a:p>
        </p:txBody>
      </p:sp>
      <p:pic>
        <p:nvPicPr>
          <p:cNvPr id="7172" name="Picture 4" descr="M:\MARKETING\_TRANSPORTATION\_CLEAN VEHICLE REBATE PROJECT\Booth\Presentation\icon-hou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419" y="1066800"/>
            <a:ext cx="447467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M:\MARKETING\_TRANSPORTATION\_CLEAN VEHICLE REBATE PROJECT\Booth\Presentation\icon-p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758" y="3479293"/>
            <a:ext cx="1621807" cy="114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29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0" y="2405742"/>
            <a:ext cx="4800600" cy="1632858"/>
          </a:xfrm>
        </p:spPr>
        <p:txBody>
          <a:bodyPr/>
          <a:lstStyle/>
          <a:p>
            <a:r>
              <a:rPr lang="en-US" dirty="0" smtClean="0"/>
              <a:t>colin.santulli@energycenter.org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" y="5943600"/>
            <a:ext cx="822960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Calibri" panose="020F0502020204030204" pitchFamily="34" charset="0"/>
              </a:rPr>
              <a:t>Includes </a:t>
            </a:r>
            <a:r>
              <a:rPr lang="en-US" sz="1200" i="1" dirty="0">
                <a:latin typeface="Calibri" panose="020F0502020204030204" pitchFamily="34" charset="0"/>
              </a:rPr>
              <a:t>content supplied by R.L. Polk &amp; Co.; Copyright © R.L. Polk &amp; Co., 2015. All rights </a:t>
            </a:r>
            <a:r>
              <a:rPr lang="en-US" sz="1200" i="1" dirty="0" smtClean="0">
                <a:latin typeface="Calibri" panose="020F0502020204030204" pitchFamily="34" charset="0"/>
              </a:rPr>
              <a:t>reserved</a:t>
            </a:r>
            <a:endParaRPr 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44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-1" y="2803789"/>
            <a:ext cx="9143999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005897"/>
                </a:solidFill>
                <a:latin typeface="Calibri" panose="020F0502020204030204" pitchFamily="34" charset="0"/>
              </a:rPr>
              <a:t>Rebate: $2,500</a:t>
            </a:r>
            <a:endParaRPr lang="en-US" sz="2400" b="1" dirty="0">
              <a:solidFill>
                <a:srgbClr val="005897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M:\MARKETING\Graphics\STOCK DOWNLOADS\transportation\Nissan\Leaf\2011-nissan-leaf-photo-397386-s-1280x7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3" b="4511"/>
          <a:stretch/>
        </p:blipFill>
        <p:spPr bwMode="auto">
          <a:xfrm>
            <a:off x="4572000" y="4070161"/>
            <a:ext cx="4572000" cy="210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M:\MARKETING\Graphics\STOCK DOWNLOADS\transportation\Tesla\Tesla-Model-S-6_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2" b="4583"/>
          <a:stretch/>
        </p:blipFill>
        <p:spPr bwMode="auto">
          <a:xfrm>
            <a:off x="4572000" y="1968122"/>
            <a:ext cx="4572000" cy="210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M:\MARKETING\Graphics\STOCK DOWNLOADS\transportation\Ford\Ford Focus BEV\Focus Electric Front 3Q Action_croppe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7" b="6231"/>
          <a:stretch/>
        </p:blipFill>
        <p:spPr bwMode="auto">
          <a:xfrm>
            <a:off x="0" y="4070162"/>
            <a:ext cx="4572000" cy="210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latin typeface="Calibri" panose="020F0502020204030204" pitchFamily="34" charset="0"/>
              </a:rPr>
              <a:t>Vehicles on the Road</a:t>
            </a:r>
            <a:endParaRPr lang="en-US" sz="13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2589"/>
            <a:ext cx="8229600" cy="4983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6DCFF6"/>
                </a:solidFill>
              </a:rPr>
              <a:t>All-battery</a:t>
            </a:r>
            <a:br>
              <a:rPr lang="en-US" b="1" dirty="0" smtClean="0">
                <a:solidFill>
                  <a:srgbClr val="6DCFF6"/>
                </a:solidFill>
              </a:rPr>
            </a:br>
            <a:r>
              <a:rPr lang="en-US" b="1" dirty="0" smtClean="0">
                <a:solidFill>
                  <a:srgbClr val="6DCFF6"/>
                </a:solidFill>
              </a:rPr>
              <a:t>Fuel: 100% Electric</a:t>
            </a:r>
            <a:endParaRPr lang="en-US" dirty="0" smtClean="0"/>
          </a:p>
        </p:txBody>
      </p:sp>
      <p:pic>
        <p:nvPicPr>
          <p:cNvPr id="2052" name="Picture 4" descr="M:\MARKETING\Graphics\STOCK DOWNLOADS\transportation\Fiat\Fiat 500e\2013_Fiat_500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3" b="10529"/>
          <a:stretch/>
        </p:blipFill>
        <p:spPr bwMode="auto">
          <a:xfrm>
            <a:off x="0" y="1968122"/>
            <a:ext cx="4572000" cy="210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81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5434E-6 L 1.00833 0.068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417" y="34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5434E-6 L 0.65 -0.0758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-379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78035E-7 L -0.56667 0.017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33" y="87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5.78035E-7 L -1.05 -0.126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500" y="-6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-1" y="2806320"/>
            <a:ext cx="9143999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005897"/>
                </a:solidFill>
                <a:latin typeface="Calibri" panose="020F0502020204030204" pitchFamily="34" charset="0"/>
              </a:rPr>
              <a:t>Rebate: $1,500</a:t>
            </a:r>
            <a:endParaRPr lang="en-US" sz="2400" b="1" dirty="0">
              <a:solidFill>
                <a:srgbClr val="005897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Vehicles on the Road</a:t>
            </a:r>
            <a:endParaRPr lang="en-US" sz="1300" b="1" dirty="0">
              <a:solidFill>
                <a:srgbClr val="005897"/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5120"/>
            <a:ext cx="82296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6DCFF6"/>
                </a:solidFill>
              </a:rPr>
              <a:t>Plug-in Hybrid Electric Vehicle</a:t>
            </a:r>
            <a:br>
              <a:rPr lang="en-US" b="1" dirty="0" smtClean="0">
                <a:solidFill>
                  <a:srgbClr val="6DCFF6"/>
                </a:solidFill>
              </a:rPr>
            </a:br>
            <a:r>
              <a:rPr lang="en-US" b="1" dirty="0" smtClean="0">
                <a:solidFill>
                  <a:srgbClr val="6DCFF6"/>
                </a:solidFill>
              </a:rPr>
              <a:t>Fuel: Electric and Gasoline</a:t>
            </a:r>
            <a:endParaRPr lang="en-US" dirty="0"/>
          </a:p>
        </p:txBody>
      </p:sp>
      <p:pic>
        <p:nvPicPr>
          <p:cNvPr id="3074" name="Picture 2" descr="M:\MARKETING\Graphics\STOCK DOWNLOADS\transportation\Chevrolet\Volt\2011_Chevrolet_Vo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6" b="5643"/>
          <a:stretch/>
        </p:blipFill>
        <p:spPr bwMode="auto">
          <a:xfrm>
            <a:off x="4572000" y="4083241"/>
            <a:ext cx="4572000" cy="210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icarreview.com/wp-content/uploads/2013/04/Ford-C-Max-Energi-2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4" b="15504"/>
          <a:stretch/>
        </p:blipFill>
        <p:spPr bwMode="auto">
          <a:xfrm>
            <a:off x="4572000" y="1981200"/>
            <a:ext cx="4572000" cy="210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:\MARKETING\Graphics\STOCK DOWNLOADS\transportation\Toyota\Pruis\03_10_Priu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9" b="8535"/>
          <a:stretch/>
        </p:blipFill>
        <p:spPr bwMode="auto">
          <a:xfrm>
            <a:off x="0" y="4083240"/>
            <a:ext cx="4572000" cy="210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M:\MARKETING\Graphics\STOCK DOWNLOADS\transportation\Honda\Honda Accord\2014_Honda_Accord Plug-I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9" b="8535"/>
          <a:stretch/>
        </p:blipFill>
        <p:spPr bwMode="auto">
          <a:xfrm>
            <a:off x="0" y="1981202"/>
            <a:ext cx="4572000" cy="210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34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00578E-6 L -0.6 0.25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125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341E-7 L -0.6 0.1798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89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96532E-6 L -1.025 0.255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50" y="1276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00578E-6 L 0.525 -0.0263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13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New and Upcoming Vehicles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21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8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ea typeface="ＭＳ Ｐゴシック" charset="-128"/>
                <a:cs typeface="ＭＳ Ｐゴシック" charset="-128"/>
              </a:rPr>
              <a:t>2014 Additions </a:t>
            </a:r>
            <a:r>
              <a:rPr lang="en-US" sz="1800" dirty="0">
                <a:ea typeface="ＭＳ Ｐゴシック" charset="-128"/>
                <a:cs typeface="ＭＳ Ｐゴシック" charset="-128"/>
              </a:rPr>
              <a:t>(All-Battery, Plug-in Hybrid, and Fuel-Cell </a:t>
            </a:r>
            <a:r>
              <a:rPr lang="en-US" sz="1800" dirty="0" smtClean="0">
                <a:ea typeface="ＭＳ Ｐゴシック" charset="-128"/>
                <a:cs typeface="ＭＳ Ｐゴシック" charset="-128"/>
              </a:rPr>
              <a:t>)</a:t>
            </a:r>
            <a:endParaRPr lang="en-US" sz="1800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65344"/>
              </p:ext>
            </p:extLst>
          </p:nvPr>
        </p:nvGraphicFramePr>
        <p:xfrm>
          <a:off x="-1" y="878236"/>
          <a:ext cx="9144000" cy="5327300"/>
        </p:xfrm>
        <a:graphic>
          <a:graphicData uri="http://schemas.openxmlformats.org/drawingml/2006/table">
            <a:tbl>
              <a:tblPr/>
              <a:tblGrid>
                <a:gridCol w="1676401"/>
                <a:gridCol w="2057400"/>
                <a:gridCol w="1219200"/>
                <a:gridCol w="1905000"/>
                <a:gridCol w="2285999"/>
              </a:tblGrid>
              <a:tr h="7256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2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Vehicle</a:t>
                      </a: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2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Vehicle Category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2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EPA Fuel Economy </a:t>
                      </a: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2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EPA Range</a:t>
                      </a: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2AB"/>
                    </a:solidFill>
                  </a:tcPr>
                </a:tc>
              </a:tr>
              <a:tr h="7669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Cadillac ELR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997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PHEV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5997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82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mpg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e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33 mpg (gas)</a:t>
                      </a: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37 e-mi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340 total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5997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</a:tr>
              <a:tr h="7669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5997"/>
                          </a:solidFill>
                          <a:latin typeface="Calibri" panose="020F0502020204030204" pitchFamily="34" charset="0"/>
                        </a:rPr>
                        <a:t>Hyundai</a:t>
                      </a:r>
                      <a:r>
                        <a:rPr lang="en-US" sz="2000" b="1" baseline="0" dirty="0" smtClean="0">
                          <a:solidFill>
                            <a:srgbClr val="005997"/>
                          </a:solidFill>
                          <a:latin typeface="Calibri" panose="020F0502020204030204" pitchFamily="34" charset="0"/>
                        </a:rPr>
                        <a:t> Tucson Fuel-Cell</a:t>
                      </a:r>
                      <a:endParaRPr lang="en-US" sz="2000" b="1" dirty="0" smtClean="0">
                        <a:solidFill>
                          <a:srgbClr val="005997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FCEV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5997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48–50 kg/mi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(city–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hwy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5997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265 mi</a:t>
                      </a: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7669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5997"/>
                          </a:solidFill>
                          <a:latin typeface="Calibri" panose="020F0502020204030204" pitchFamily="34" charset="0"/>
                        </a:rPr>
                        <a:t>BMW i3,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5997"/>
                          </a:solidFill>
                          <a:latin typeface="Calibri" panose="020F0502020204030204" pitchFamily="34" charset="0"/>
                        </a:rPr>
                        <a:t>i3</a:t>
                      </a:r>
                      <a:r>
                        <a:rPr lang="en-US" sz="2000" b="1" baseline="0" dirty="0" smtClean="0">
                          <a:solidFill>
                            <a:srgbClr val="005997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5997"/>
                          </a:solidFill>
                          <a:latin typeface="Calibri" panose="020F0502020204030204" pitchFamily="34" charset="0"/>
                        </a:rPr>
                        <a:t>REx</a:t>
                      </a:r>
                      <a:endParaRPr lang="en-US" sz="2000" b="1" dirty="0">
                        <a:solidFill>
                          <a:srgbClr val="005997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BEV,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BEVx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5997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124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mpg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e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117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mpg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e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5997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81 e-mi,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72 e-mi; 150 total</a:t>
                      </a: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</a:tr>
              <a:tr h="7669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5997"/>
                          </a:solidFill>
                          <a:latin typeface="Calibri" panose="020F0502020204030204" pitchFamily="34" charset="0"/>
                        </a:rPr>
                        <a:t>Mercedes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5997"/>
                          </a:solidFill>
                          <a:latin typeface="Calibri" panose="020F0502020204030204" pitchFamily="34" charset="0"/>
                        </a:rPr>
                        <a:t>B-Class Electric</a:t>
                      </a: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BEV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5997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84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mpg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e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5997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87 e-mi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5997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7669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5997"/>
                          </a:solidFill>
                          <a:latin typeface="Calibri" panose="020F0502020204030204" pitchFamily="34" charset="0"/>
                        </a:rPr>
                        <a:t>Kia Soul EV</a:t>
                      </a: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BEV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5997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105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mpg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e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5997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93 e-mi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5997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</a:tr>
              <a:tr h="7669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5997"/>
                          </a:solidFill>
                          <a:latin typeface="Calibri" panose="020F0502020204030204" pitchFamily="34" charset="0"/>
                        </a:rPr>
                        <a:t>Volkswagen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5997"/>
                          </a:solidFill>
                          <a:latin typeface="Calibri" panose="020F0502020204030204" pitchFamily="34" charset="0"/>
                        </a:rPr>
                        <a:t> e-Golf</a:t>
                      </a: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BEV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5997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116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mpg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e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5997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83 e-mi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5997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15698" r="1333" b="15698"/>
          <a:stretch/>
        </p:blipFill>
        <p:spPr bwMode="auto">
          <a:xfrm>
            <a:off x="19965" y="3145788"/>
            <a:ext cx="1628776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6" t="19701" b="2470"/>
          <a:stretch/>
        </p:blipFill>
        <p:spPr bwMode="auto">
          <a:xfrm>
            <a:off x="22346" y="3916360"/>
            <a:ext cx="1628776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" t="14588" r="1097" b="4387"/>
          <a:stretch/>
        </p:blipFill>
        <p:spPr bwMode="auto">
          <a:xfrm>
            <a:off x="22346" y="5443526"/>
            <a:ext cx="1628776" cy="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06-2015-kia-soul-ev-chicago-1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28414" r="933" b="5198"/>
          <a:stretch/>
        </p:blipFill>
        <p:spPr>
          <a:xfrm>
            <a:off x="12504" y="4679151"/>
            <a:ext cx="1628776" cy="747712"/>
          </a:xfrm>
          <a:prstGeom prst="rect">
            <a:avLst/>
          </a:prstGeom>
        </p:spPr>
      </p:pic>
      <p:pic>
        <p:nvPicPr>
          <p:cNvPr id="9" name="Picture 8" descr="2014-elr-exterior-driveway-960x400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7" t="18544" r="7080" b="11759"/>
          <a:stretch/>
        </p:blipFill>
        <p:spPr>
          <a:xfrm>
            <a:off x="17584" y="1611288"/>
            <a:ext cx="1633538" cy="754722"/>
          </a:xfrm>
          <a:prstGeom prst="rect">
            <a:avLst/>
          </a:prstGeom>
        </p:spPr>
      </p:pic>
      <p:pic>
        <p:nvPicPr>
          <p:cNvPr id="10" name="Picture 2" descr="M:\MARKETING\Graphics\STOCK DOWNLOADS\transportation\Hyundai\Tucson fuel cell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0" t="24062" b="14294"/>
          <a:stretch/>
        </p:blipFill>
        <p:spPr bwMode="auto">
          <a:xfrm>
            <a:off x="12504" y="2381250"/>
            <a:ext cx="1628776" cy="74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30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ea typeface="ＭＳ Ｐゴシック" charset="-128"/>
                <a:cs typeface="ＭＳ Ｐゴシック" charset="-128"/>
              </a:rPr>
              <a:t>Upcoming PHEVs</a:t>
            </a:r>
            <a:endParaRPr lang="en-US" sz="2400" dirty="0"/>
          </a:p>
        </p:txBody>
      </p:sp>
      <p:graphicFrame>
        <p:nvGraphicFramePr>
          <p:cNvPr id="22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17005"/>
              </p:ext>
            </p:extLst>
          </p:nvPr>
        </p:nvGraphicFramePr>
        <p:xfrm>
          <a:off x="8792" y="838200"/>
          <a:ext cx="9135207" cy="4597051"/>
        </p:xfrm>
        <a:graphic>
          <a:graphicData uri="http://schemas.openxmlformats.org/drawingml/2006/table">
            <a:tbl>
              <a:tblPr/>
              <a:tblGrid>
                <a:gridCol w="1667608"/>
                <a:gridCol w="3276600"/>
                <a:gridCol w="1905000"/>
                <a:gridCol w="2285999"/>
              </a:tblGrid>
              <a:tr h="7314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2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Vehicle</a:t>
                      </a: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2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Vehicle Category</a:t>
                      </a: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2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Expected Release</a:t>
                      </a: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2AB"/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Volvo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V60 PHEV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997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PHEV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5997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2015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5997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Volkswagen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Golf GTE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997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PHEV</a:t>
                      </a: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2015</a:t>
                      </a: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Audi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A4 e-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quattro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997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PHEV</a:t>
                      </a: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2015</a:t>
                      </a: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Audi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A3 e-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tron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997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PHEV</a:t>
                      </a: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2015</a:t>
                      </a: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Hyundai Sonata Plug-in Hybrid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997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PHEV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5997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7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2015</a:t>
                      </a:r>
                    </a:p>
                  </a:txBody>
                  <a:tcPr marL="90463" marR="904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3E1"/>
                    </a:solidFill>
                  </a:tcPr>
                </a:tc>
              </a:tr>
            </a:tbl>
          </a:graphicData>
        </a:graphic>
      </p:graphicFrame>
      <p:pic>
        <p:nvPicPr>
          <p:cNvPr id="16" name="Picture 15" descr="volv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75" b="1807"/>
          <a:stretch/>
        </p:blipFill>
        <p:spPr>
          <a:xfrm>
            <a:off x="16524" y="1576686"/>
            <a:ext cx="1645589" cy="754557"/>
          </a:xfrm>
          <a:prstGeom prst="rect">
            <a:avLst/>
          </a:prstGeom>
        </p:spPr>
      </p:pic>
      <p:pic>
        <p:nvPicPr>
          <p:cNvPr id="17" name="Picture 16" descr="golf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6" t="3373" r="978" b="39"/>
          <a:stretch/>
        </p:blipFill>
        <p:spPr>
          <a:xfrm>
            <a:off x="16523" y="2357438"/>
            <a:ext cx="1645589" cy="750093"/>
          </a:xfrm>
          <a:prstGeom prst="rect">
            <a:avLst/>
          </a:prstGeom>
        </p:spPr>
      </p:pic>
      <p:pic>
        <p:nvPicPr>
          <p:cNvPr id="18" name="Picture 17" descr="a3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59" t="6339" r="3476"/>
          <a:stretch/>
        </p:blipFill>
        <p:spPr>
          <a:xfrm>
            <a:off x="16524" y="3900486"/>
            <a:ext cx="1645588" cy="755750"/>
          </a:xfrm>
          <a:prstGeom prst="rect">
            <a:avLst/>
          </a:prstGeom>
        </p:spPr>
      </p:pic>
      <p:pic>
        <p:nvPicPr>
          <p:cNvPr id="20" name="Picture 19" descr="a4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95" b="4680"/>
          <a:stretch/>
        </p:blipFill>
        <p:spPr>
          <a:xfrm>
            <a:off x="16523" y="3124200"/>
            <a:ext cx="1645590" cy="754856"/>
          </a:xfrm>
          <a:prstGeom prst="rect">
            <a:avLst/>
          </a:prstGeom>
        </p:spPr>
      </p:pic>
      <p:pic>
        <p:nvPicPr>
          <p:cNvPr id="10" name="Picture 9" descr="sonata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32" t="2349" r="4735" b="-1"/>
          <a:stretch/>
        </p:blipFill>
        <p:spPr>
          <a:xfrm>
            <a:off x="16522" y="4674390"/>
            <a:ext cx="1645589" cy="75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1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E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riad Pro">
      <a:majorFont>
        <a:latin typeface="Myriad Pro Light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CSE PPT Template</Template>
  <TotalTime>9379</TotalTime>
  <Words>1973</Words>
  <Application>Microsoft Office PowerPoint</Application>
  <PresentationFormat>On-screen Show (4:3)</PresentationFormat>
  <Paragraphs>351</Paragraphs>
  <Slides>41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CSE PPT Template</vt:lpstr>
      <vt:lpstr>Overview of Electric Vehicles in San Diego</vt:lpstr>
      <vt:lpstr>Outline</vt:lpstr>
      <vt:lpstr>PEV 101</vt:lpstr>
      <vt:lpstr>Plug-in Electric Vehicles</vt:lpstr>
      <vt:lpstr>Vehicles on the Road</vt:lpstr>
      <vt:lpstr>Vehicles on the Road</vt:lpstr>
      <vt:lpstr>New and Upcoming Vehicles</vt:lpstr>
      <vt:lpstr>2014 Additions (All-Battery, Plug-in Hybrid, and Fuel-Cell )</vt:lpstr>
      <vt:lpstr>Upcoming PHEVs</vt:lpstr>
      <vt:lpstr>Upcoming PHEVs</vt:lpstr>
      <vt:lpstr>Upcoming BEVs and FCEVs</vt:lpstr>
      <vt:lpstr>Benefits of Driving Electric</vt:lpstr>
      <vt:lpstr>Benefits: Lower Fuel Costs</vt:lpstr>
      <vt:lpstr>Benefits: Incentives</vt:lpstr>
      <vt:lpstr>Benefits: Lower Total Cost of Ownership</vt:lpstr>
      <vt:lpstr>Benefits: Public Health</vt:lpstr>
      <vt:lpstr>Benefits: GHG Emissions Reductions</vt:lpstr>
      <vt:lpstr>Benefits: Time Savings</vt:lpstr>
      <vt:lpstr>Benefits: FUN!</vt:lpstr>
      <vt:lpstr>Charging Options</vt:lpstr>
      <vt:lpstr>Charging Equipment: L1 &amp; L2</vt:lpstr>
      <vt:lpstr>Charging Equipment: DC Fast Charging</vt:lpstr>
      <vt:lpstr>Charging Pyramid </vt:lpstr>
      <vt:lpstr>Public Electric Vehicle Charging Sites - 2012</vt:lpstr>
      <vt:lpstr>Public Electric Vehicle Charging Sites - 2015</vt:lpstr>
      <vt:lpstr>Public DC Fast Charging Sites - 2012</vt:lpstr>
      <vt:lpstr>Public DC Fast Charging Sites - 2015 </vt:lpstr>
      <vt:lpstr>Total Public Charging Sites </vt:lpstr>
      <vt:lpstr>CA EV Market Trends</vt:lpstr>
      <vt:lpstr>Cumulative ZEV Sales, 2010 – 2014</vt:lpstr>
      <vt:lpstr>Cumulative ZEV Sales, 2010 – 2014</vt:lpstr>
      <vt:lpstr>ZEV Market Share</vt:lpstr>
      <vt:lpstr>Where are ZEVs Located?</vt:lpstr>
      <vt:lpstr>Where are ZEVs Located?</vt:lpstr>
      <vt:lpstr>San Diego EV Market: Volume</vt:lpstr>
      <vt:lpstr>San Diego EV Market: Vehicles</vt:lpstr>
      <vt:lpstr>National Drive Electric Week 2015</vt:lpstr>
      <vt:lpstr>National Drive Electric Week 2015 </vt:lpstr>
      <vt:lpstr>National Drive Electric Week 2014</vt:lpstr>
      <vt:lpstr>Best of Both Worlds: Fuel Your Car with Solar Energy</vt:lpstr>
      <vt:lpstr>PowerPoint Presentation</vt:lpstr>
    </vt:vector>
  </TitlesOfParts>
  <Company>CCSE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Anderson</dc:creator>
  <cp:lastModifiedBy>peter</cp:lastModifiedBy>
  <cp:revision>272</cp:revision>
  <cp:lastPrinted>2015-05-06T23:25:13Z</cp:lastPrinted>
  <dcterms:created xsi:type="dcterms:W3CDTF">2015-04-22T15:08:14Z</dcterms:created>
  <dcterms:modified xsi:type="dcterms:W3CDTF">2015-06-10T18:56:09Z</dcterms:modified>
</cp:coreProperties>
</file>