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4" r:id="rId2"/>
    <p:sldId id="295" r:id="rId3"/>
    <p:sldId id="293" r:id="rId4"/>
    <p:sldId id="292" r:id="rId5"/>
    <p:sldId id="296" r:id="rId6"/>
    <p:sldId id="263" r:id="rId7"/>
    <p:sldId id="272" r:id="rId8"/>
    <p:sldId id="273" r:id="rId9"/>
    <p:sldId id="276" r:id="rId10"/>
    <p:sldId id="277" r:id="rId11"/>
    <p:sldId id="278" r:id="rId12"/>
    <p:sldId id="279" r:id="rId13"/>
    <p:sldId id="297" r:id="rId14"/>
    <p:sldId id="298" r:id="rId15"/>
    <p:sldId id="282" r:id="rId16"/>
    <p:sldId id="283" r:id="rId17"/>
    <p:sldId id="264" r:id="rId18"/>
    <p:sldId id="280" r:id="rId19"/>
    <p:sldId id="288" r:id="rId20"/>
    <p:sldId id="287" r:id="rId21"/>
    <p:sldId id="291" r:id="rId22"/>
    <p:sldId id="289" r:id="rId23"/>
    <p:sldId id="256" r:id="rId24"/>
    <p:sldId id="257" r:id="rId25"/>
    <p:sldId id="259" r:id="rId26"/>
    <p:sldId id="284" r:id="rId27"/>
    <p:sldId id="258" r:id="rId28"/>
    <p:sldId id="261" r:id="rId29"/>
    <p:sldId id="265" r:id="rId30"/>
    <p:sldId id="285" r:id="rId31"/>
    <p:sldId id="286" r:id="rId32"/>
    <p:sldId id="266" r:id="rId33"/>
    <p:sldId id="270" r:id="rId34"/>
    <p:sldId id="27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94692" autoAdjust="0"/>
  </p:normalViewPr>
  <p:slideViewPr>
    <p:cSldViewPr snapToGrid="0" snapToObjects="1">
      <p:cViewPr varScale="1">
        <p:scale>
          <a:sx n="110" d="100"/>
          <a:sy n="110" d="100"/>
        </p:scale>
        <p:origin x="-3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CF8C4-474A-4131-ACDA-4C6A913860CF}"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F5B789DD-DC84-41D1-A560-DA59EA5EAA9A}">
      <dgm:prSet phldrT="[Text]"/>
      <dgm:spPr/>
      <dgm:t>
        <a:bodyPr/>
        <a:lstStyle/>
        <a:p>
          <a:endParaRPr lang="en-US" dirty="0"/>
        </a:p>
      </dgm:t>
    </dgm:pt>
    <dgm:pt modelId="{78B5D5B5-4370-4D29-B3BC-13DC1D9E4635}" type="parTrans" cxnId="{5CEA8C04-3D3D-4931-9978-1A017E534DF0}">
      <dgm:prSet/>
      <dgm:spPr/>
      <dgm:t>
        <a:bodyPr/>
        <a:lstStyle/>
        <a:p>
          <a:endParaRPr lang="en-US"/>
        </a:p>
      </dgm:t>
    </dgm:pt>
    <dgm:pt modelId="{F44D9C99-DBEF-4BC5-8CA2-6C356E1A3062}" type="sibTrans" cxnId="{5CEA8C04-3D3D-4931-9978-1A017E534DF0}">
      <dgm:prSet/>
      <dgm:spPr/>
      <dgm:t>
        <a:bodyPr/>
        <a:lstStyle/>
        <a:p>
          <a:endParaRPr lang="en-US"/>
        </a:p>
      </dgm:t>
    </dgm:pt>
    <dgm:pt modelId="{4B0DE34F-1486-47EF-A764-2CE68B42C1F9}">
      <dgm:prSet phldrT="[Text]"/>
      <dgm:spPr/>
      <dgm:t>
        <a:bodyPr/>
        <a:lstStyle/>
        <a:p>
          <a:r>
            <a:rPr lang="en-US" dirty="0" smtClean="0">
              <a:solidFill>
                <a:schemeClr val="accent2">
                  <a:lumMod val="50000"/>
                </a:schemeClr>
              </a:solidFill>
              <a:latin typeface="Aparajita" panose="020B0604020202020204" pitchFamily="34" charset="0"/>
              <a:cs typeface="Aparajita" panose="020B0604020202020204" pitchFamily="34" charset="0"/>
            </a:rPr>
            <a:t>Location: Northern California, west of Sacramento</a:t>
          </a:r>
          <a:endParaRPr lang="en-US" dirty="0">
            <a:solidFill>
              <a:schemeClr val="accent2">
                <a:lumMod val="50000"/>
              </a:schemeClr>
            </a:solidFill>
            <a:latin typeface="Aparajita" panose="020B0604020202020204" pitchFamily="34" charset="0"/>
            <a:cs typeface="Aparajita" panose="020B0604020202020204" pitchFamily="34" charset="0"/>
          </a:endParaRPr>
        </a:p>
      </dgm:t>
    </dgm:pt>
    <dgm:pt modelId="{FC61B262-E4D8-43AE-A8A9-00AAC5872353}" type="sibTrans" cxnId="{C45D3EE1-FBD2-46A6-8864-975BB4305E20}">
      <dgm:prSet/>
      <dgm:spPr/>
      <dgm:t>
        <a:bodyPr/>
        <a:lstStyle/>
        <a:p>
          <a:endParaRPr lang="en-US"/>
        </a:p>
      </dgm:t>
    </dgm:pt>
    <dgm:pt modelId="{2A203663-097A-474C-A592-89641845D89B}" type="parTrans" cxnId="{C45D3EE1-FBD2-46A6-8864-975BB4305E20}">
      <dgm:prSet/>
      <dgm:spPr/>
      <dgm:t>
        <a:bodyPr/>
        <a:lstStyle/>
        <a:p>
          <a:endParaRPr lang="en-US"/>
        </a:p>
      </dgm:t>
    </dgm:pt>
    <dgm:pt modelId="{0B245341-676D-4D48-99D5-3C192A32934C}" type="pres">
      <dgm:prSet presAssocID="{60ACF8C4-474A-4131-ACDA-4C6A913860CF}" presName="Name0" presStyleCnt="0">
        <dgm:presLayoutVars>
          <dgm:chMax/>
          <dgm:chPref/>
          <dgm:dir/>
          <dgm:animLvl val="lvl"/>
        </dgm:presLayoutVars>
      </dgm:prSet>
      <dgm:spPr/>
      <dgm:t>
        <a:bodyPr/>
        <a:lstStyle/>
        <a:p>
          <a:endParaRPr lang="en-US"/>
        </a:p>
      </dgm:t>
    </dgm:pt>
    <dgm:pt modelId="{A59A305B-E18C-4F7A-87B1-F5456D5EEB51}" type="pres">
      <dgm:prSet presAssocID="{4B0DE34F-1486-47EF-A764-2CE68B42C1F9}" presName="composite" presStyleCnt="0"/>
      <dgm:spPr/>
    </dgm:pt>
    <dgm:pt modelId="{E0FD3296-079C-4403-83E7-1BB6FA105BA2}" type="pres">
      <dgm:prSet presAssocID="{4B0DE34F-1486-47EF-A764-2CE68B42C1F9}" presName="ParentAccentShape" presStyleLbl="trBgShp" presStyleIdx="0" presStyleCnt="2" custLinFactNeighborX="2039" custLinFactNeighborY="-18576"/>
      <dgm:spPr/>
    </dgm:pt>
    <dgm:pt modelId="{95D99CEC-95B6-4736-9B85-A255E69807A4}" type="pres">
      <dgm:prSet presAssocID="{4B0DE34F-1486-47EF-A764-2CE68B42C1F9}" presName="ParentText" presStyleLbl="revTx" presStyleIdx="0" presStyleCnt="2" custLinFactNeighborX="-181" custLinFactNeighborY="78833">
        <dgm:presLayoutVars>
          <dgm:chMax val="1"/>
          <dgm:chPref val="1"/>
          <dgm:bulletEnabled val="1"/>
        </dgm:presLayoutVars>
      </dgm:prSet>
      <dgm:spPr/>
      <dgm:t>
        <a:bodyPr/>
        <a:lstStyle/>
        <a:p>
          <a:endParaRPr lang="en-US"/>
        </a:p>
      </dgm:t>
    </dgm:pt>
    <dgm:pt modelId="{11274198-6B41-4794-9E85-DCBAEB3F23F4}" type="pres">
      <dgm:prSet presAssocID="{4B0DE34F-1486-47EF-A764-2CE68B42C1F9}" presName="ChildText" presStyleLbl="revTx" presStyleIdx="1" presStyleCnt="2">
        <dgm:presLayoutVars>
          <dgm:chMax val="0"/>
          <dgm:chPref val="0"/>
        </dgm:presLayoutVars>
      </dgm:prSet>
      <dgm:spPr/>
      <dgm:t>
        <a:bodyPr/>
        <a:lstStyle/>
        <a:p>
          <a:endParaRPr lang="en-US"/>
        </a:p>
      </dgm:t>
    </dgm:pt>
    <dgm:pt modelId="{B0075D7C-AF17-4002-B78A-DD27634C2519}" type="pres">
      <dgm:prSet presAssocID="{4B0DE34F-1486-47EF-A764-2CE68B42C1F9}" presName="ChildAccentShape" presStyleLbl="trBgShp" presStyleIdx="1" presStyleCnt="2"/>
      <dgm:spPr/>
    </dgm:pt>
    <dgm:pt modelId="{D3A3BDE8-E812-4184-9027-631BC248C276}" type="pres">
      <dgm:prSet presAssocID="{4B0DE34F-1486-47EF-A764-2CE68B42C1F9}" presName="Image" presStyleLbl="alignImgPlace1" presStyleIdx="0" presStyleCnt="1" custScaleX="86770" custScaleY="81456" custLinFactNeighborX="3309" custLinFactNeighborY="7460"/>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Lst>
  <dgm:cxnLst>
    <dgm:cxn modelId="{A8978D17-8725-4B00-8083-CE0376D6AC37}" type="presOf" srcId="{F5B789DD-DC84-41D1-A560-DA59EA5EAA9A}" destId="{11274198-6B41-4794-9E85-DCBAEB3F23F4}" srcOrd="0" destOrd="0" presId="urn:microsoft.com/office/officeart/2009/3/layout/SnapshotPictureList"/>
    <dgm:cxn modelId="{2C69520D-3D81-4384-9717-C1D779788F3D}" type="presOf" srcId="{60ACF8C4-474A-4131-ACDA-4C6A913860CF}" destId="{0B245341-676D-4D48-99D5-3C192A32934C}" srcOrd="0" destOrd="0" presId="urn:microsoft.com/office/officeart/2009/3/layout/SnapshotPictureList"/>
    <dgm:cxn modelId="{C45D3EE1-FBD2-46A6-8864-975BB4305E20}" srcId="{60ACF8C4-474A-4131-ACDA-4C6A913860CF}" destId="{4B0DE34F-1486-47EF-A764-2CE68B42C1F9}" srcOrd="0" destOrd="0" parTransId="{2A203663-097A-474C-A592-89641845D89B}" sibTransId="{FC61B262-E4D8-43AE-A8A9-00AAC5872353}"/>
    <dgm:cxn modelId="{5CEA8C04-3D3D-4931-9978-1A017E534DF0}" srcId="{4B0DE34F-1486-47EF-A764-2CE68B42C1F9}" destId="{F5B789DD-DC84-41D1-A560-DA59EA5EAA9A}" srcOrd="0" destOrd="0" parTransId="{78B5D5B5-4370-4D29-B3BC-13DC1D9E4635}" sibTransId="{F44D9C99-DBEF-4BC5-8CA2-6C356E1A3062}"/>
    <dgm:cxn modelId="{89D5DB0F-F2FA-4985-89E2-5997109C02F8}" type="presOf" srcId="{4B0DE34F-1486-47EF-A764-2CE68B42C1F9}" destId="{95D99CEC-95B6-4736-9B85-A255E69807A4}" srcOrd="0" destOrd="0" presId="urn:microsoft.com/office/officeart/2009/3/layout/SnapshotPictureList"/>
    <dgm:cxn modelId="{CE844B3B-EE9B-4A18-AB2E-AF76C677EC8A}" type="presParOf" srcId="{0B245341-676D-4D48-99D5-3C192A32934C}" destId="{A59A305B-E18C-4F7A-87B1-F5456D5EEB51}" srcOrd="0" destOrd="0" presId="urn:microsoft.com/office/officeart/2009/3/layout/SnapshotPictureList"/>
    <dgm:cxn modelId="{6EE10507-DC69-4A07-B230-BADA0140DF7A}" type="presParOf" srcId="{A59A305B-E18C-4F7A-87B1-F5456D5EEB51}" destId="{E0FD3296-079C-4403-83E7-1BB6FA105BA2}" srcOrd="0" destOrd="0" presId="urn:microsoft.com/office/officeart/2009/3/layout/SnapshotPictureList"/>
    <dgm:cxn modelId="{EAF964CA-EACC-445C-B81F-1D2447F0E3A7}" type="presParOf" srcId="{A59A305B-E18C-4F7A-87B1-F5456D5EEB51}" destId="{95D99CEC-95B6-4736-9B85-A255E69807A4}" srcOrd="1" destOrd="0" presId="urn:microsoft.com/office/officeart/2009/3/layout/SnapshotPictureList"/>
    <dgm:cxn modelId="{48987703-8584-47B6-85D7-7269262F6E4E}" type="presParOf" srcId="{A59A305B-E18C-4F7A-87B1-F5456D5EEB51}" destId="{11274198-6B41-4794-9E85-DCBAEB3F23F4}" srcOrd="2" destOrd="0" presId="urn:microsoft.com/office/officeart/2009/3/layout/SnapshotPictureList"/>
    <dgm:cxn modelId="{52CD9D3B-9096-48CC-AD3B-3CC45421ADDE}" type="presParOf" srcId="{A59A305B-E18C-4F7A-87B1-F5456D5EEB51}" destId="{B0075D7C-AF17-4002-B78A-DD27634C2519}" srcOrd="3" destOrd="0" presId="urn:microsoft.com/office/officeart/2009/3/layout/SnapshotPictureList"/>
    <dgm:cxn modelId="{1001BEA6-A232-4B6B-B60D-A523E287FB87}" type="presParOf" srcId="{A59A305B-E18C-4F7A-87B1-F5456D5EEB51}" destId="{D3A3BDE8-E812-4184-9027-631BC248C276}"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A94D6-65AE-41E3-9A23-DD42D43DAF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35DF98D-9461-49D4-AA29-5630C9BD1709}">
      <dgm:prSet phldrT="[Text]" custT="1"/>
      <dgm:spPr/>
      <dgm:t>
        <a:bodyPr/>
        <a:lstStyle/>
        <a:p>
          <a:r>
            <a:rPr lang="en-US" sz="1400" b="1" dirty="0" smtClean="0"/>
            <a:t>6.8 MW </a:t>
          </a:r>
          <a:r>
            <a:rPr lang="en-US" sz="1400" dirty="0" smtClean="0"/>
            <a:t>installed across three sites</a:t>
          </a:r>
          <a:endParaRPr lang="en-US" sz="1400" dirty="0"/>
        </a:p>
      </dgm:t>
    </dgm:pt>
    <dgm:pt modelId="{059CA853-32E8-4271-B01E-560680196A13}" type="parTrans" cxnId="{2905A2A9-CF93-4811-A711-66DCC49ED669}">
      <dgm:prSet/>
      <dgm:spPr/>
      <dgm:t>
        <a:bodyPr/>
        <a:lstStyle/>
        <a:p>
          <a:endParaRPr lang="en-US"/>
        </a:p>
      </dgm:t>
    </dgm:pt>
    <dgm:pt modelId="{F696A1FE-FF4E-4A83-8DFE-A942887C0A13}" type="sibTrans" cxnId="{2905A2A9-CF93-4811-A711-66DCC49ED669}">
      <dgm:prSet/>
      <dgm:spPr/>
      <dgm:t>
        <a:bodyPr/>
        <a:lstStyle/>
        <a:p>
          <a:endParaRPr lang="en-US"/>
        </a:p>
      </dgm:t>
    </dgm:pt>
    <dgm:pt modelId="{C7004316-4E0E-46CB-BC39-DE636F07DD7F}">
      <dgm:prSet phldrT="[Text]" custT="1"/>
      <dgm:spPr/>
      <dgm:t>
        <a:bodyPr/>
        <a:lstStyle/>
        <a:p>
          <a:r>
            <a:rPr lang="en-US" sz="1100" b="1" u="sng" dirty="0" smtClean="0">
              <a:solidFill>
                <a:schemeClr val="accent1">
                  <a:lumMod val="75000"/>
                </a:schemeClr>
              </a:solidFill>
            </a:rPr>
            <a:t>2010: First PV project</a:t>
          </a:r>
          <a:endParaRPr lang="en-US" sz="1100" b="1" u="sng" dirty="0">
            <a:solidFill>
              <a:schemeClr val="accent1">
                <a:lumMod val="75000"/>
              </a:schemeClr>
            </a:solidFill>
          </a:endParaRPr>
        </a:p>
      </dgm:t>
    </dgm:pt>
    <dgm:pt modelId="{7781DAE1-940A-4CDD-9462-1793DE2D661E}" type="parTrans" cxnId="{7F76A3BE-BF40-45E3-B7E9-0FB32090B2EE}">
      <dgm:prSet/>
      <dgm:spPr/>
      <dgm:t>
        <a:bodyPr/>
        <a:lstStyle/>
        <a:p>
          <a:endParaRPr lang="en-US"/>
        </a:p>
      </dgm:t>
    </dgm:pt>
    <dgm:pt modelId="{1A8AA26D-5F8D-45B8-9A56-1D73666C4A92}" type="sibTrans" cxnId="{7F76A3BE-BF40-45E3-B7E9-0FB32090B2EE}">
      <dgm:prSet/>
      <dgm:spPr/>
      <dgm:t>
        <a:bodyPr/>
        <a:lstStyle/>
        <a:p>
          <a:endParaRPr lang="en-US"/>
        </a:p>
      </dgm:t>
    </dgm:pt>
    <dgm:pt modelId="{057F2922-8C92-4B5C-8EFC-592ABCABF12B}">
      <dgm:prSet phldrT="[Text]" custT="1"/>
      <dgm:spPr/>
      <dgm:t>
        <a:bodyPr/>
        <a:lstStyle/>
        <a:p>
          <a:r>
            <a:rPr lang="en-US" sz="1600" dirty="0" smtClean="0"/>
            <a:t>Cost-Effective Plan</a:t>
          </a:r>
          <a:endParaRPr lang="en-US" sz="1600" dirty="0"/>
        </a:p>
      </dgm:t>
    </dgm:pt>
    <dgm:pt modelId="{16E3E0C1-BDFA-41A9-8AF9-AFC202835DED}" type="parTrans" cxnId="{15662326-BA06-4E4B-B708-260E23EDDB48}">
      <dgm:prSet/>
      <dgm:spPr/>
      <dgm:t>
        <a:bodyPr/>
        <a:lstStyle/>
        <a:p>
          <a:endParaRPr lang="en-US"/>
        </a:p>
      </dgm:t>
    </dgm:pt>
    <dgm:pt modelId="{38052B01-8A17-435A-9811-5EBB397C8F6F}" type="sibTrans" cxnId="{15662326-BA06-4E4B-B708-260E23EDDB48}">
      <dgm:prSet/>
      <dgm:spPr/>
      <dgm:t>
        <a:bodyPr/>
        <a:lstStyle/>
        <a:p>
          <a:endParaRPr lang="en-US"/>
        </a:p>
      </dgm:t>
    </dgm:pt>
    <dgm:pt modelId="{CFD1CF0F-7E03-4E3E-B546-CB629D1AED0D}">
      <dgm:prSet phldrT="[Text]" custT="1"/>
      <dgm:spPr/>
      <dgm:t>
        <a:bodyPr/>
        <a:lstStyle/>
        <a:p>
          <a:r>
            <a:rPr lang="en-US" sz="1600" i="1" dirty="0" smtClean="0">
              <a:solidFill>
                <a:schemeClr val="accent1">
                  <a:lumMod val="75000"/>
                </a:schemeClr>
              </a:solidFill>
              <a:latin typeface="Arial Rounded MT Bold" panose="020F0704030504030204" pitchFamily="34" charset="0"/>
            </a:rPr>
            <a:t>All of the projects completed with zero upfront capital financing costs; achieved through various federal subsidized bond programs and loans</a:t>
          </a:r>
          <a:r>
            <a:rPr lang="en-US" sz="1600" dirty="0" smtClean="0">
              <a:solidFill>
                <a:schemeClr val="accent1">
                  <a:lumMod val="75000"/>
                </a:schemeClr>
              </a:solidFill>
              <a:latin typeface="Arial Rounded MT Bold" panose="020F0704030504030204" pitchFamily="34" charset="0"/>
            </a:rPr>
            <a:t>.</a:t>
          </a:r>
          <a:endParaRPr lang="en-US" sz="1600" dirty="0">
            <a:solidFill>
              <a:schemeClr val="accent1">
                <a:lumMod val="75000"/>
              </a:schemeClr>
            </a:solidFill>
            <a:latin typeface="Arial Rounded MT Bold" panose="020F0704030504030204" pitchFamily="34" charset="0"/>
          </a:endParaRPr>
        </a:p>
      </dgm:t>
    </dgm:pt>
    <dgm:pt modelId="{58BEC271-9A53-40BC-9B6B-E1ADA50C0509}" type="parTrans" cxnId="{D63A8383-E71D-4D11-AFBE-AAA753B1A31A}">
      <dgm:prSet/>
      <dgm:spPr/>
      <dgm:t>
        <a:bodyPr/>
        <a:lstStyle/>
        <a:p>
          <a:endParaRPr lang="en-US"/>
        </a:p>
      </dgm:t>
    </dgm:pt>
    <dgm:pt modelId="{AA8F0DBE-A363-4B83-9CF1-328D4B6F43DD}" type="sibTrans" cxnId="{D63A8383-E71D-4D11-AFBE-AAA753B1A31A}">
      <dgm:prSet/>
      <dgm:spPr/>
      <dgm:t>
        <a:bodyPr/>
        <a:lstStyle/>
        <a:p>
          <a:endParaRPr lang="en-US"/>
        </a:p>
      </dgm:t>
    </dgm:pt>
    <dgm:pt modelId="{1F40221F-6522-415A-81F5-BF594CEDF39A}">
      <dgm:prSet phldrT="[Text]" custT="1"/>
      <dgm:spPr/>
      <dgm:t>
        <a:bodyPr/>
        <a:lstStyle/>
        <a:p>
          <a:r>
            <a:rPr lang="en-US" sz="1100" b="1" u="sng" dirty="0" smtClean="0">
              <a:solidFill>
                <a:schemeClr val="accent1">
                  <a:lumMod val="75000"/>
                </a:schemeClr>
              </a:solidFill>
            </a:rPr>
            <a:t>2013: Two additional PV systems installed</a:t>
          </a:r>
          <a:endParaRPr lang="en-US" sz="1100" b="1" u="sng" dirty="0">
            <a:solidFill>
              <a:schemeClr val="accent1">
                <a:lumMod val="75000"/>
              </a:schemeClr>
            </a:solidFill>
          </a:endParaRPr>
        </a:p>
      </dgm:t>
    </dgm:pt>
    <dgm:pt modelId="{50FE7235-AC74-489A-9706-2E12EF63B107}" type="parTrans" cxnId="{589C132D-FAFE-41F7-A687-C72870CA0215}">
      <dgm:prSet/>
      <dgm:spPr/>
      <dgm:t>
        <a:bodyPr/>
        <a:lstStyle/>
        <a:p>
          <a:endParaRPr lang="en-US"/>
        </a:p>
      </dgm:t>
    </dgm:pt>
    <dgm:pt modelId="{63BA73B3-FE69-45B2-9F12-4B942F943E18}" type="sibTrans" cxnId="{589C132D-FAFE-41F7-A687-C72870CA0215}">
      <dgm:prSet/>
      <dgm:spPr/>
      <dgm:t>
        <a:bodyPr/>
        <a:lstStyle/>
        <a:p>
          <a:endParaRPr lang="en-US"/>
        </a:p>
      </dgm:t>
    </dgm:pt>
    <dgm:pt modelId="{25FB08E1-F305-42EB-971E-4EEF7031520B}">
      <dgm:prSet phldrT="[Text]" custT="1"/>
      <dgm:spPr/>
      <dgm:t>
        <a:bodyPr/>
        <a:lstStyle/>
        <a:p>
          <a:r>
            <a:rPr lang="en-US" sz="1100" b="1" dirty="0" smtClean="0">
              <a:solidFill>
                <a:schemeClr val="accent1">
                  <a:lumMod val="75000"/>
                </a:schemeClr>
              </a:solidFill>
            </a:rPr>
            <a:t>1 MW </a:t>
          </a:r>
          <a:r>
            <a:rPr lang="en-US" sz="1100" dirty="0" smtClean="0">
              <a:solidFill>
                <a:schemeClr val="accent1">
                  <a:lumMod val="75000"/>
                </a:schemeClr>
              </a:solidFill>
            </a:rPr>
            <a:t>system installed</a:t>
          </a:r>
          <a:endParaRPr lang="en-US" sz="1100" dirty="0">
            <a:solidFill>
              <a:schemeClr val="accent1">
                <a:lumMod val="75000"/>
              </a:schemeClr>
            </a:solidFill>
          </a:endParaRPr>
        </a:p>
      </dgm:t>
    </dgm:pt>
    <dgm:pt modelId="{3F883580-D7DB-4354-9038-EA670E740D08}" type="parTrans" cxnId="{9CCCEFB0-FCAD-4963-BD5E-7E690C55B1E8}">
      <dgm:prSet/>
      <dgm:spPr/>
      <dgm:t>
        <a:bodyPr/>
        <a:lstStyle/>
        <a:p>
          <a:endParaRPr lang="en-US"/>
        </a:p>
      </dgm:t>
    </dgm:pt>
    <dgm:pt modelId="{59071775-A574-430F-9192-D7108B51FDA3}" type="sibTrans" cxnId="{9CCCEFB0-FCAD-4963-BD5E-7E690C55B1E8}">
      <dgm:prSet/>
      <dgm:spPr/>
      <dgm:t>
        <a:bodyPr/>
        <a:lstStyle/>
        <a:p>
          <a:endParaRPr lang="en-US"/>
        </a:p>
      </dgm:t>
    </dgm:pt>
    <dgm:pt modelId="{1D3F0C3F-5749-443B-A65F-196D3EC41785}">
      <dgm:prSet phldrT="[Text]" custT="1"/>
      <dgm:spPr/>
      <dgm:t>
        <a:bodyPr/>
        <a:lstStyle/>
        <a:p>
          <a:r>
            <a:rPr lang="en-US" sz="1100" dirty="0" smtClean="0">
              <a:solidFill>
                <a:schemeClr val="accent1">
                  <a:lumMod val="75000"/>
                </a:schemeClr>
              </a:solidFill>
            </a:rPr>
            <a:t>Located at the county jail facility in Woodland, Yolo County</a:t>
          </a:r>
          <a:endParaRPr lang="en-US" sz="1100" dirty="0">
            <a:solidFill>
              <a:schemeClr val="accent1">
                <a:lumMod val="75000"/>
              </a:schemeClr>
            </a:solidFill>
          </a:endParaRPr>
        </a:p>
      </dgm:t>
    </dgm:pt>
    <dgm:pt modelId="{B47A3B1C-7D0A-41CA-A5F5-E7D281F24310}" type="parTrans" cxnId="{0CE49380-155B-4ED8-81DB-84D59921D466}">
      <dgm:prSet/>
      <dgm:spPr/>
      <dgm:t>
        <a:bodyPr/>
        <a:lstStyle/>
        <a:p>
          <a:endParaRPr lang="en-US"/>
        </a:p>
      </dgm:t>
    </dgm:pt>
    <dgm:pt modelId="{F8BBA0A7-D13B-4520-A495-BF2A404041DA}" type="sibTrans" cxnId="{0CE49380-155B-4ED8-81DB-84D59921D466}">
      <dgm:prSet/>
      <dgm:spPr/>
      <dgm:t>
        <a:bodyPr/>
        <a:lstStyle/>
        <a:p>
          <a:endParaRPr lang="en-US"/>
        </a:p>
      </dgm:t>
    </dgm:pt>
    <dgm:pt modelId="{412C463C-A61E-4F8F-B12D-0B406E324B92}">
      <dgm:prSet phldrT="[Text]" custT="1"/>
      <dgm:spPr/>
      <dgm:t>
        <a:bodyPr/>
        <a:lstStyle/>
        <a:p>
          <a:r>
            <a:rPr lang="en-US" sz="1100" dirty="0" smtClean="0">
              <a:solidFill>
                <a:schemeClr val="accent1">
                  <a:lumMod val="75000"/>
                </a:schemeClr>
              </a:solidFill>
            </a:rPr>
            <a:t>Ground mounted solar PV system</a:t>
          </a:r>
          <a:endParaRPr lang="en-US" sz="1100" dirty="0">
            <a:solidFill>
              <a:schemeClr val="accent1">
                <a:lumMod val="75000"/>
              </a:schemeClr>
            </a:solidFill>
          </a:endParaRPr>
        </a:p>
      </dgm:t>
    </dgm:pt>
    <dgm:pt modelId="{98518F6B-8CD5-443A-A4B0-B1821E78C4F7}" type="parTrans" cxnId="{1BB0D538-40C8-47A5-91CE-0A4992E01EC3}">
      <dgm:prSet/>
      <dgm:spPr/>
      <dgm:t>
        <a:bodyPr/>
        <a:lstStyle/>
        <a:p>
          <a:endParaRPr lang="en-US"/>
        </a:p>
      </dgm:t>
    </dgm:pt>
    <dgm:pt modelId="{B60DD890-CC9E-4061-9B5C-1D5172CBBB51}" type="sibTrans" cxnId="{1BB0D538-40C8-47A5-91CE-0A4992E01EC3}">
      <dgm:prSet/>
      <dgm:spPr/>
      <dgm:t>
        <a:bodyPr/>
        <a:lstStyle/>
        <a:p>
          <a:endParaRPr lang="en-US"/>
        </a:p>
      </dgm:t>
    </dgm:pt>
    <dgm:pt modelId="{2A39EA89-ADAA-48FC-B5A8-2FE15030BEF8}">
      <dgm:prSet phldrT="[Text]" custT="1"/>
      <dgm:spPr/>
      <dgm:t>
        <a:bodyPr/>
        <a:lstStyle/>
        <a:p>
          <a:endParaRPr lang="en-US" sz="1100" dirty="0">
            <a:solidFill>
              <a:schemeClr val="accent1">
                <a:lumMod val="75000"/>
              </a:schemeClr>
            </a:solidFill>
          </a:endParaRPr>
        </a:p>
      </dgm:t>
    </dgm:pt>
    <dgm:pt modelId="{8280CDE4-A177-4453-B3BE-70EBDFD437FB}" type="parTrans" cxnId="{5E16044C-BF43-4882-9969-33FF4C31ED97}">
      <dgm:prSet/>
      <dgm:spPr/>
      <dgm:t>
        <a:bodyPr/>
        <a:lstStyle/>
        <a:p>
          <a:endParaRPr lang="en-US"/>
        </a:p>
      </dgm:t>
    </dgm:pt>
    <dgm:pt modelId="{26C8E00A-7450-4D7C-A9FD-7F05001BA913}" type="sibTrans" cxnId="{5E16044C-BF43-4882-9969-33FF4C31ED97}">
      <dgm:prSet/>
      <dgm:spPr/>
      <dgm:t>
        <a:bodyPr/>
        <a:lstStyle/>
        <a:p>
          <a:endParaRPr lang="en-US"/>
        </a:p>
      </dgm:t>
    </dgm:pt>
    <dgm:pt modelId="{E48F69CD-C800-4F0E-AF3F-817642D9E91C}">
      <dgm:prSet phldrT="[Text]" custT="1"/>
      <dgm:spPr/>
      <dgm:t>
        <a:bodyPr/>
        <a:lstStyle/>
        <a:p>
          <a:r>
            <a:rPr lang="en-US" sz="1100" dirty="0" smtClean="0">
              <a:solidFill>
                <a:schemeClr val="accent1">
                  <a:lumMod val="75000"/>
                </a:schemeClr>
              </a:solidFill>
            </a:rPr>
            <a:t>First array – </a:t>
          </a:r>
          <a:r>
            <a:rPr lang="en-US" sz="1100" b="1" u="none" dirty="0" smtClean="0">
              <a:solidFill>
                <a:schemeClr val="accent1">
                  <a:lumMod val="75000"/>
                </a:schemeClr>
              </a:solidFill>
            </a:rPr>
            <a:t>0.8 MW </a:t>
          </a:r>
          <a:r>
            <a:rPr lang="en-US" sz="1100" dirty="0" smtClean="0">
              <a:solidFill>
                <a:schemeClr val="accent1">
                  <a:lumMod val="75000"/>
                </a:schemeClr>
              </a:solidFill>
            </a:rPr>
            <a:t>located in Woodland, CA</a:t>
          </a:r>
          <a:endParaRPr lang="en-US" sz="1100" dirty="0">
            <a:solidFill>
              <a:schemeClr val="accent1">
                <a:lumMod val="75000"/>
              </a:schemeClr>
            </a:solidFill>
          </a:endParaRPr>
        </a:p>
      </dgm:t>
    </dgm:pt>
    <dgm:pt modelId="{153A8CD6-7983-4D6D-A3AF-854AC38F5D33}" type="parTrans" cxnId="{7FD9EF43-3507-47AF-94E1-2F02CF62D4E7}">
      <dgm:prSet/>
      <dgm:spPr/>
      <dgm:t>
        <a:bodyPr/>
        <a:lstStyle/>
        <a:p>
          <a:endParaRPr lang="en-US"/>
        </a:p>
      </dgm:t>
    </dgm:pt>
    <dgm:pt modelId="{095711A2-56C3-403C-980B-2E8D429AA004}" type="sibTrans" cxnId="{7FD9EF43-3507-47AF-94E1-2F02CF62D4E7}">
      <dgm:prSet/>
      <dgm:spPr/>
      <dgm:t>
        <a:bodyPr/>
        <a:lstStyle/>
        <a:p>
          <a:endParaRPr lang="en-US"/>
        </a:p>
      </dgm:t>
    </dgm:pt>
    <dgm:pt modelId="{C929BC73-76E3-46B1-8CF9-3B984884DC5F}">
      <dgm:prSet phldrT="[Text]" custT="1"/>
      <dgm:spPr/>
      <dgm:t>
        <a:bodyPr/>
        <a:lstStyle/>
        <a:p>
          <a:r>
            <a:rPr lang="en-US" sz="1100" dirty="0" smtClean="0">
              <a:solidFill>
                <a:schemeClr val="accent1">
                  <a:lumMod val="75000"/>
                </a:schemeClr>
              </a:solidFill>
            </a:rPr>
            <a:t>Second array – </a:t>
          </a:r>
          <a:r>
            <a:rPr lang="en-US" sz="1100" b="1" dirty="0" smtClean="0">
              <a:solidFill>
                <a:schemeClr val="accent1">
                  <a:lumMod val="75000"/>
                </a:schemeClr>
              </a:solidFill>
            </a:rPr>
            <a:t>5 MW </a:t>
          </a:r>
          <a:r>
            <a:rPr lang="en-US" sz="1100" dirty="0" smtClean="0">
              <a:solidFill>
                <a:schemeClr val="accent1">
                  <a:lumMod val="75000"/>
                </a:schemeClr>
              </a:solidFill>
            </a:rPr>
            <a:t>system located at Grassland Regional Park in Davis, CA</a:t>
          </a:r>
          <a:endParaRPr lang="en-US" sz="1100" dirty="0">
            <a:solidFill>
              <a:schemeClr val="accent1">
                <a:lumMod val="75000"/>
              </a:schemeClr>
            </a:solidFill>
          </a:endParaRPr>
        </a:p>
      </dgm:t>
    </dgm:pt>
    <dgm:pt modelId="{264978E7-2B19-4027-A865-0B956B97F32C}" type="parTrans" cxnId="{DA49B367-6913-4C39-9774-27001AC67050}">
      <dgm:prSet/>
      <dgm:spPr/>
      <dgm:t>
        <a:bodyPr/>
        <a:lstStyle/>
        <a:p>
          <a:endParaRPr lang="en-US"/>
        </a:p>
      </dgm:t>
    </dgm:pt>
    <dgm:pt modelId="{E8B8EDA8-D88C-490B-8085-A78BCF3A5BBC}" type="sibTrans" cxnId="{DA49B367-6913-4C39-9774-27001AC67050}">
      <dgm:prSet/>
      <dgm:spPr/>
      <dgm:t>
        <a:bodyPr/>
        <a:lstStyle/>
        <a:p>
          <a:endParaRPr lang="en-US"/>
        </a:p>
      </dgm:t>
    </dgm:pt>
    <dgm:pt modelId="{3AA049AF-BBA8-48B8-B763-C94D4608A08D}">
      <dgm:prSet phldrT="[Text]" custT="1"/>
      <dgm:spPr/>
      <dgm:t>
        <a:bodyPr/>
        <a:lstStyle/>
        <a:p>
          <a:r>
            <a:rPr lang="en-US" sz="1100" dirty="0" smtClean="0">
              <a:solidFill>
                <a:schemeClr val="accent1">
                  <a:lumMod val="75000"/>
                </a:schemeClr>
              </a:solidFill>
            </a:rPr>
            <a:t>These two arrays eliminate the County’s $1.4 million annual electricity bill</a:t>
          </a:r>
          <a:endParaRPr lang="en-US" sz="1100" dirty="0">
            <a:solidFill>
              <a:schemeClr val="accent1">
                <a:lumMod val="75000"/>
              </a:schemeClr>
            </a:solidFill>
          </a:endParaRPr>
        </a:p>
      </dgm:t>
    </dgm:pt>
    <dgm:pt modelId="{3758C5EB-6B89-4D2E-A0E1-BCB6B256473D}" type="parTrans" cxnId="{50469929-3F1D-4461-9523-866CAF90B06F}">
      <dgm:prSet/>
      <dgm:spPr/>
      <dgm:t>
        <a:bodyPr/>
        <a:lstStyle/>
        <a:p>
          <a:endParaRPr lang="en-US"/>
        </a:p>
      </dgm:t>
    </dgm:pt>
    <dgm:pt modelId="{85E99A76-B35E-4064-9FA1-68191BFB0DAE}" type="sibTrans" cxnId="{50469929-3F1D-4461-9523-866CAF90B06F}">
      <dgm:prSet/>
      <dgm:spPr/>
      <dgm:t>
        <a:bodyPr/>
        <a:lstStyle/>
        <a:p>
          <a:endParaRPr lang="en-US"/>
        </a:p>
      </dgm:t>
    </dgm:pt>
    <dgm:pt modelId="{CE40DEC3-B6A3-4D3D-8994-1E3AE7C678EE}">
      <dgm:prSet phldrT="[Text]" custT="1"/>
      <dgm:spPr/>
      <dgm:t>
        <a:bodyPr/>
        <a:lstStyle/>
        <a:p>
          <a:r>
            <a:rPr lang="en-US" sz="1100" dirty="0" smtClean="0">
              <a:solidFill>
                <a:schemeClr val="accent1">
                  <a:lumMod val="75000"/>
                </a:schemeClr>
              </a:solidFill>
            </a:rPr>
            <a:t>Production of 52% more energy than used (extra sold back to utility)</a:t>
          </a:r>
          <a:endParaRPr lang="en-US" sz="1100" dirty="0">
            <a:solidFill>
              <a:schemeClr val="accent1">
                <a:lumMod val="75000"/>
              </a:schemeClr>
            </a:solidFill>
          </a:endParaRPr>
        </a:p>
      </dgm:t>
    </dgm:pt>
    <dgm:pt modelId="{D093198F-9881-4D03-B000-E69BF85C8EBF}" type="parTrans" cxnId="{C0C28C58-F94E-4496-9D73-FF09A723AC6D}">
      <dgm:prSet/>
      <dgm:spPr/>
      <dgm:t>
        <a:bodyPr/>
        <a:lstStyle/>
        <a:p>
          <a:endParaRPr lang="en-US"/>
        </a:p>
      </dgm:t>
    </dgm:pt>
    <dgm:pt modelId="{20AEFC05-ECEA-48A2-848E-D8C739F87CE4}" type="sibTrans" cxnId="{C0C28C58-F94E-4496-9D73-FF09A723AC6D}">
      <dgm:prSet/>
      <dgm:spPr/>
      <dgm:t>
        <a:bodyPr/>
        <a:lstStyle/>
        <a:p>
          <a:endParaRPr lang="en-US"/>
        </a:p>
      </dgm:t>
    </dgm:pt>
    <dgm:pt modelId="{B93100C9-0E8C-406F-8471-CD2EAAD38637}">
      <dgm:prSet phldrT="[Text]" custT="1"/>
      <dgm:spPr/>
      <dgm:t>
        <a:bodyPr/>
        <a:lstStyle/>
        <a:p>
          <a:endParaRPr lang="en-US" sz="1600" dirty="0">
            <a:latin typeface="Arial Rounded MT Bold" panose="020F0704030504030204" pitchFamily="34" charset="0"/>
          </a:endParaRPr>
        </a:p>
      </dgm:t>
    </dgm:pt>
    <dgm:pt modelId="{5E2833F3-32CF-4431-BD21-BF2149EBD53D}" type="parTrans" cxnId="{DD8132FF-48B4-488E-983B-75D2B3486B96}">
      <dgm:prSet/>
      <dgm:spPr/>
      <dgm:t>
        <a:bodyPr/>
        <a:lstStyle/>
        <a:p>
          <a:endParaRPr lang="en-US"/>
        </a:p>
      </dgm:t>
    </dgm:pt>
    <dgm:pt modelId="{58E4DAF4-A007-4A40-BC76-F23FB7454E24}" type="sibTrans" cxnId="{DD8132FF-48B4-488E-983B-75D2B3486B96}">
      <dgm:prSet/>
      <dgm:spPr/>
      <dgm:t>
        <a:bodyPr/>
        <a:lstStyle/>
        <a:p>
          <a:endParaRPr lang="en-US"/>
        </a:p>
      </dgm:t>
    </dgm:pt>
    <dgm:pt modelId="{BA7BCE1E-2AAA-4D13-BAF7-EDE064340240}" type="pres">
      <dgm:prSet presAssocID="{D1DA94D6-65AE-41E3-9A23-DD42D43DAF2B}" presName="Name0" presStyleCnt="0">
        <dgm:presLayoutVars>
          <dgm:dir/>
          <dgm:animLvl val="lvl"/>
          <dgm:resizeHandles val="exact"/>
        </dgm:presLayoutVars>
      </dgm:prSet>
      <dgm:spPr/>
      <dgm:t>
        <a:bodyPr/>
        <a:lstStyle/>
        <a:p>
          <a:endParaRPr lang="en-US"/>
        </a:p>
      </dgm:t>
    </dgm:pt>
    <dgm:pt modelId="{5B4833CD-B17E-437B-9698-FE46DA685759}" type="pres">
      <dgm:prSet presAssocID="{335DF98D-9461-49D4-AA29-5630C9BD1709}" presName="composite" presStyleCnt="0"/>
      <dgm:spPr/>
    </dgm:pt>
    <dgm:pt modelId="{C6193433-744B-4A5A-8ABF-37629F17EC17}" type="pres">
      <dgm:prSet presAssocID="{335DF98D-9461-49D4-AA29-5630C9BD1709}" presName="parTx" presStyleLbl="alignNode1" presStyleIdx="0" presStyleCnt="2" custAng="0" custScaleX="107588" custScaleY="133111" custLinFactY="-100000" custLinFactNeighborX="-747" custLinFactNeighborY="-141992">
        <dgm:presLayoutVars>
          <dgm:chMax val="0"/>
          <dgm:chPref val="0"/>
          <dgm:bulletEnabled val="1"/>
        </dgm:presLayoutVars>
      </dgm:prSet>
      <dgm:spPr/>
      <dgm:t>
        <a:bodyPr/>
        <a:lstStyle/>
        <a:p>
          <a:endParaRPr lang="en-US"/>
        </a:p>
      </dgm:t>
    </dgm:pt>
    <dgm:pt modelId="{C6ED6BD3-7D17-4A4D-8328-441DC9E82E35}" type="pres">
      <dgm:prSet presAssocID="{335DF98D-9461-49D4-AA29-5630C9BD1709}" presName="desTx" presStyleLbl="alignAccFollowNode1" presStyleIdx="0" presStyleCnt="2" custScaleX="107587" custScaleY="100000" custLinFactNeighborX="-84" custLinFactNeighborY="702">
        <dgm:presLayoutVars>
          <dgm:bulletEnabled val="1"/>
        </dgm:presLayoutVars>
      </dgm:prSet>
      <dgm:spPr/>
      <dgm:t>
        <a:bodyPr/>
        <a:lstStyle/>
        <a:p>
          <a:endParaRPr lang="en-US"/>
        </a:p>
      </dgm:t>
    </dgm:pt>
    <dgm:pt modelId="{800ABAAC-82C7-4BF6-91BB-4E3794AB92E2}" type="pres">
      <dgm:prSet presAssocID="{F696A1FE-FF4E-4A83-8DFE-A942887C0A13}" presName="space" presStyleCnt="0"/>
      <dgm:spPr/>
    </dgm:pt>
    <dgm:pt modelId="{EE74ACF0-E0A8-4B5E-B336-A3902ED31918}" type="pres">
      <dgm:prSet presAssocID="{057F2922-8C92-4B5C-8EFC-592ABCABF12B}" presName="composite" presStyleCnt="0"/>
      <dgm:spPr/>
    </dgm:pt>
    <dgm:pt modelId="{25E405F3-5DB0-4FE1-A8B7-27A5CD199D2B}" type="pres">
      <dgm:prSet presAssocID="{057F2922-8C92-4B5C-8EFC-592ABCABF12B}" presName="parTx" presStyleLbl="alignNode1" presStyleIdx="1" presStyleCnt="2" custScaleX="104852" custScaleY="129510" custLinFactY="-100000" custLinFactNeighborX="297" custLinFactNeighborY="-151520">
        <dgm:presLayoutVars>
          <dgm:chMax val="0"/>
          <dgm:chPref val="0"/>
          <dgm:bulletEnabled val="1"/>
        </dgm:presLayoutVars>
      </dgm:prSet>
      <dgm:spPr/>
      <dgm:t>
        <a:bodyPr/>
        <a:lstStyle/>
        <a:p>
          <a:endParaRPr lang="en-US"/>
        </a:p>
      </dgm:t>
    </dgm:pt>
    <dgm:pt modelId="{F7192FCC-4AF4-4371-AA50-7E8E864C0A45}" type="pres">
      <dgm:prSet presAssocID="{057F2922-8C92-4B5C-8EFC-592ABCABF12B}" presName="desTx" presStyleLbl="alignAccFollowNode1" presStyleIdx="1" presStyleCnt="2" custScaleX="105045" custScaleY="82014" custLinFactY="-140429" custLinFactNeighborX="360" custLinFactNeighborY="-200000">
        <dgm:presLayoutVars>
          <dgm:bulletEnabled val="1"/>
        </dgm:presLayoutVars>
      </dgm:prSet>
      <dgm:spPr/>
      <dgm:t>
        <a:bodyPr/>
        <a:lstStyle/>
        <a:p>
          <a:endParaRPr lang="en-US"/>
        </a:p>
      </dgm:t>
    </dgm:pt>
  </dgm:ptLst>
  <dgm:cxnLst>
    <dgm:cxn modelId="{7FD9EF43-3507-47AF-94E1-2F02CF62D4E7}" srcId="{1F40221F-6522-415A-81F5-BF594CEDF39A}" destId="{E48F69CD-C800-4F0E-AF3F-817642D9E91C}" srcOrd="0" destOrd="0" parTransId="{153A8CD6-7983-4D6D-A3AF-854AC38F5D33}" sibTransId="{095711A2-56C3-403C-980B-2E8D429AA004}"/>
    <dgm:cxn modelId="{FB0AEE53-839F-473C-A7FD-85763FEA1B9A}" type="presOf" srcId="{412C463C-A61E-4F8F-B12D-0B406E324B92}" destId="{C6ED6BD3-7D17-4A4D-8328-441DC9E82E35}" srcOrd="0" destOrd="2" presId="urn:microsoft.com/office/officeart/2005/8/layout/hList1"/>
    <dgm:cxn modelId="{0CE49380-155B-4ED8-81DB-84D59921D466}" srcId="{C7004316-4E0E-46CB-BC39-DE636F07DD7F}" destId="{1D3F0C3F-5749-443B-A65F-196D3EC41785}" srcOrd="2" destOrd="0" parTransId="{B47A3B1C-7D0A-41CA-A5F5-E7D281F24310}" sibTransId="{F8BBA0A7-D13B-4520-A495-BF2A404041DA}"/>
    <dgm:cxn modelId="{E87172DB-16AB-4032-A785-118EE0933146}" type="presOf" srcId="{3AA049AF-BBA8-48B8-B763-C94D4608A08D}" destId="{C6ED6BD3-7D17-4A4D-8328-441DC9E82E35}" srcOrd="0" destOrd="9" presId="urn:microsoft.com/office/officeart/2005/8/layout/hList1"/>
    <dgm:cxn modelId="{5E16044C-BF43-4882-9969-33FF4C31ED97}" srcId="{335DF98D-9461-49D4-AA29-5630C9BD1709}" destId="{2A39EA89-ADAA-48FC-B5A8-2FE15030BEF8}" srcOrd="1" destOrd="0" parTransId="{8280CDE4-A177-4453-B3BE-70EBDFD437FB}" sibTransId="{26C8E00A-7450-4D7C-A9FD-7F05001BA913}"/>
    <dgm:cxn modelId="{1247DC31-49A5-4D54-9B56-825D9A346F28}" type="presOf" srcId="{057F2922-8C92-4B5C-8EFC-592ABCABF12B}" destId="{25E405F3-5DB0-4FE1-A8B7-27A5CD199D2B}" srcOrd="0" destOrd="0" presId="urn:microsoft.com/office/officeart/2005/8/layout/hList1"/>
    <dgm:cxn modelId="{2FAC101C-E0D0-4FD0-AE62-0EE666F73CA8}" type="presOf" srcId="{B93100C9-0E8C-406F-8471-CD2EAAD38637}" destId="{F7192FCC-4AF4-4371-AA50-7E8E864C0A45}" srcOrd="0" destOrd="0" presId="urn:microsoft.com/office/officeart/2005/8/layout/hList1"/>
    <dgm:cxn modelId="{65B9E716-F927-4FED-ADE5-CF1D38D9E54B}" type="presOf" srcId="{335DF98D-9461-49D4-AA29-5630C9BD1709}" destId="{C6193433-744B-4A5A-8ABF-37629F17EC17}" srcOrd="0" destOrd="0" presId="urn:microsoft.com/office/officeart/2005/8/layout/hList1"/>
    <dgm:cxn modelId="{7F76A3BE-BF40-45E3-B7E9-0FB32090B2EE}" srcId="{335DF98D-9461-49D4-AA29-5630C9BD1709}" destId="{C7004316-4E0E-46CB-BC39-DE636F07DD7F}" srcOrd="0" destOrd="0" parTransId="{7781DAE1-940A-4CDD-9462-1793DE2D661E}" sibTransId="{1A8AA26D-5F8D-45B8-9A56-1D73666C4A92}"/>
    <dgm:cxn modelId="{2EF93CE8-1049-425F-931D-92294A6C371F}" type="presOf" srcId="{1F40221F-6522-415A-81F5-BF594CEDF39A}" destId="{C6ED6BD3-7D17-4A4D-8328-441DC9E82E35}" srcOrd="0" destOrd="5" presId="urn:microsoft.com/office/officeart/2005/8/layout/hList1"/>
    <dgm:cxn modelId="{5720A2AA-C87D-4A94-85EF-0DD4F022E795}" type="presOf" srcId="{D1DA94D6-65AE-41E3-9A23-DD42D43DAF2B}" destId="{BA7BCE1E-2AAA-4D13-BAF7-EDE064340240}" srcOrd="0" destOrd="0" presId="urn:microsoft.com/office/officeart/2005/8/layout/hList1"/>
    <dgm:cxn modelId="{2905A2A9-CF93-4811-A711-66DCC49ED669}" srcId="{D1DA94D6-65AE-41E3-9A23-DD42D43DAF2B}" destId="{335DF98D-9461-49D4-AA29-5630C9BD1709}" srcOrd="0" destOrd="0" parTransId="{059CA853-32E8-4271-B01E-560680196A13}" sibTransId="{F696A1FE-FF4E-4A83-8DFE-A942887C0A13}"/>
    <dgm:cxn modelId="{0DDE858B-85F0-4A55-905F-9C074C6A01A1}" type="presOf" srcId="{1D3F0C3F-5749-443B-A65F-196D3EC41785}" destId="{C6ED6BD3-7D17-4A4D-8328-441DC9E82E35}" srcOrd="0" destOrd="3" presId="urn:microsoft.com/office/officeart/2005/8/layout/hList1"/>
    <dgm:cxn modelId="{589C132D-FAFE-41F7-A687-C72870CA0215}" srcId="{335DF98D-9461-49D4-AA29-5630C9BD1709}" destId="{1F40221F-6522-415A-81F5-BF594CEDF39A}" srcOrd="2" destOrd="0" parTransId="{50FE7235-AC74-489A-9706-2E12EF63B107}" sibTransId="{63BA73B3-FE69-45B2-9F12-4B942F943E18}"/>
    <dgm:cxn modelId="{DA49B367-6913-4C39-9774-27001AC67050}" srcId="{1F40221F-6522-415A-81F5-BF594CEDF39A}" destId="{C929BC73-76E3-46B1-8CF9-3B984884DC5F}" srcOrd="1" destOrd="0" parTransId="{264978E7-2B19-4027-A865-0B956B97F32C}" sibTransId="{E8B8EDA8-D88C-490B-8085-A78BCF3A5BBC}"/>
    <dgm:cxn modelId="{50469929-3F1D-4461-9523-866CAF90B06F}" srcId="{1F40221F-6522-415A-81F5-BF594CEDF39A}" destId="{3AA049AF-BBA8-48B8-B763-C94D4608A08D}" srcOrd="3" destOrd="0" parTransId="{3758C5EB-6B89-4D2E-A0E1-BCB6B256473D}" sibTransId="{85E99A76-B35E-4064-9FA1-68191BFB0DAE}"/>
    <dgm:cxn modelId="{DD8132FF-48B4-488E-983B-75D2B3486B96}" srcId="{057F2922-8C92-4B5C-8EFC-592ABCABF12B}" destId="{B93100C9-0E8C-406F-8471-CD2EAAD38637}" srcOrd="0" destOrd="0" parTransId="{5E2833F3-32CF-4431-BD21-BF2149EBD53D}" sibTransId="{58E4DAF4-A007-4A40-BC76-F23FB7454E24}"/>
    <dgm:cxn modelId="{691069EA-6E31-4D66-A0A5-CC5E643CCA61}" type="presOf" srcId="{2A39EA89-ADAA-48FC-B5A8-2FE15030BEF8}" destId="{C6ED6BD3-7D17-4A4D-8328-441DC9E82E35}" srcOrd="0" destOrd="4" presId="urn:microsoft.com/office/officeart/2005/8/layout/hList1"/>
    <dgm:cxn modelId="{D63A8383-E71D-4D11-AFBE-AAA753B1A31A}" srcId="{057F2922-8C92-4B5C-8EFC-592ABCABF12B}" destId="{CFD1CF0F-7E03-4E3E-B546-CB629D1AED0D}" srcOrd="1" destOrd="0" parTransId="{58BEC271-9A53-40BC-9B6B-E1ADA50C0509}" sibTransId="{AA8F0DBE-A363-4B83-9CF1-328D4B6F43DD}"/>
    <dgm:cxn modelId="{A5FD99A6-1C4C-4862-A7C4-6F4A22C83490}" type="presOf" srcId="{C929BC73-76E3-46B1-8CF9-3B984884DC5F}" destId="{C6ED6BD3-7D17-4A4D-8328-441DC9E82E35}" srcOrd="0" destOrd="7" presId="urn:microsoft.com/office/officeart/2005/8/layout/hList1"/>
    <dgm:cxn modelId="{E864E508-8997-42B8-9F5B-B85EA2BB971F}" type="presOf" srcId="{25FB08E1-F305-42EB-971E-4EEF7031520B}" destId="{C6ED6BD3-7D17-4A4D-8328-441DC9E82E35}" srcOrd="0" destOrd="1" presId="urn:microsoft.com/office/officeart/2005/8/layout/hList1"/>
    <dgm:cxn modelId="{1BB0D538-40C8-47A5-91CE-0A4992E01EC3}" srcId="{C7004316-4E0E-46CB-BC39-DE636F07DD7F}" destId="{412C463C-A61E-4F8F-B12D-0B406E324B92}" srcOrd="1" destOrd="0" parTransId="{98518F6B-8CD5-443A-A4B0-B1821E78C4F7}" sibTransId="{B60DD890-CC9E-4061-9B5C-1D5172CBBB51}"/>
    <dgm:cxn modelId="{97E9873F-79FB-4D57-988E-9284D37002FD}" type="presOf" srcId="{C7004316-4E0E-46CB-BC39-DE636F07DD7F}" destId="{C6ED6BD3-7D17-4A4D-8328-441DC9E82E35}" srcOrd="0" destOrd="0" presId="urn:microsoft.com/office/officeart/2005/8/layout/hList1"/>
    <dgm:cxn modelId="{86585BCE-7E5F-4438-8299-0DF3CC2668CE}" type="presOf" srcId="{CE40DEC3-B6A3-4D3D-8994-1E3AE7C678EE}" destId="{C6ED6BD3-7D17-4A4D-8328-441DC9E82E35}" srcOrd="0" destOrd="8" presId="urn:microsoft.com/office/officeart/2005/8/layout/hList1"/>
    <dgm:cxn modelId="{15662326-BA06-4E4B-B708-260E23EDDB48}" srcId="{D1DA94D6-65AE-41E3-9A23-DD42D43DAF2B}" destId="{057F2922-8C92-4B5C-8EFC-592ABCABF12B}" srcOrd="1" destOrd="0" parTransId="{16E3E0C1-BDFA-41A9-8AF9-AFC202835DED}" sibTransId="{38052B01-8A17-435A-9811-5EBB397C8F6F}"/>
    <dgm:cxn modelId="{C0C28C58-F94E-4496-9D73-FF09A723AC6D}" srcId="{1F40221F-6522-415A-81F5-BF594CEDF39A}" destId="{CE40DEC3-B6A3-4D3D-8994-1E3AE7C678EE}" srcOrd="2" destOrd="0" parTransId="{D093198F-9881-4D03-B000-E69BF85C8EBF}" sibTransId="{20AEFC05-ECEA-48A2-848E-D8C739F87CE4}"/>
    <dgm:cxn modelId="{1170A1B2-75DE-4CFA-AE16-91281BF7D44E}" type="presOf" srcId="{E48F69CD-C800-4F0E-AF3F-817642D9E91C}" destId="{C6ED6BD3-7D17-4A4D-8328-441DC9E82E35}" srcOrd="0" destOrd="6" presId="urn:microsoft.com/office/officeart/2005/8/layout/hList1"/>
    <dgm:cxn modelId="{1752B0CD-0E22-4549-BDDF-EBAB845EC23A}" type="presOf" srcId="{CFD1CF0F-7E03-4E3E-B546-CB629D1AED0D}" destId="{F7192FCC-4AF4-4371-AA50-7E8E864C0A45}" srcOrd="0" destOrd="1" presId="urn:microsoft.com/office/officeart/2005/8/layout/hList1"/>
    <dgm:cxn modelId="{9CCCEFB0-FCAD-4963-BD5E-7E690C55B1E8}" srcId="{C7004316-4E0E-46CB-BC39-DE636F07DD7F}" destId="{25FB08E1-F305-42EB-971E-4EEF7031520B}" srcOrd="0" destOrd="0" parTransId="{3F883580-D7DB-4354-9038-EA670E740D08}" sibTransId="{59071775-A574-430F-9192-D7108B51FDA3}"/>
    <dgm:cxn modelId="{E6F6438C-EB59-40EB-B39E-1196094C603E}" type="presParOf" srcId="{BA7BCE1E-2AAA-4D13-BAF7-EDE064340240}" destId="{5B4833CD-B17E-437B-9698-FE46DA685759}" srcOrd="0" destOrd="0" presId="urn:microsoft.com/office/officeart/2005/8/layout/hList1"/>
    <dgm:cxn modelId="{5387C7DD-CFFF-4555-83C6-C48071918C54}" type="presParOf" srcId="{5B4833CD-B17E-437B-9698-FE46DA685759}" destId="{C6193433-744B-4A5A-8ABF-37629F17EC17}" srcOrd="0" destOrd="0" presId="urn:microsoft.com/office/officeart/2005/8/layout/hList1"/>
    <dgm:cxn modelId="{A4FF9ACA-03ED-4066-B509-653F6DD2AD0C}" type="presParOf" srcId="{5B4833CD-B17E-437B-9698-FE46DA685759}" destId="{C6ED6BD3-7D17-4A4D-8328-441DC9E82E35}" srcOrd="1" destOrd="0" presId="urn:microsoft.com/office/officeart/2005/8/layout/hList1"/>
    <dgm:cxn modelId="{ACBC67B1-4B91-4FB4-9E9B-68718F68DFF2}" type="presParOf" srcId="{BA7BCE1E-2AAA-4D13-BAF7-EDE064340240}" destId="{800ABAAC-82C7-4BF6-91BB-4E3794AB92E2}" srcOrd="1" destOrd="0" presId="urn:microsoft.com/office/officeart/2005/8/layout/hList1"/>
    <dgm:cxn modelId="{2023BAC2-E7BD-403B-B69C-259197500FDE}" type="presParOf" srcId="{BA7BCE1E-2AAA-4D13-BAF7-EDE064340240}" destId="{EE74ACF0-E0A8-4B5E-B336-A3902ED31918}" srcOrd="2" destOrd="0" presId="urn:microsoft.com/office/officeart/2005/8/layout/hList1"/>
    <dgm:cxn modelId="{274CBBA1-2A79-4924-8DC6-1F3547711B17}" type="presParOf" srcId="{EE74ACF0-E0A8-4B5E-B336-A3902ED31918}" destId="{25E405F3-5DB0-4FE1-A8B7-27A5CD199D2B}" srcOrd="0" destOrd="0" presId="urn:microsoft.com/office/officeart/2005/8/layout/hList1"/>
    <dgm:cxn modelId="{A3FFD1BF-7310-4625-A077-73B98B02CE10}" type="presParOf" srcId="{EE74ACF0-E0A8-4B5E-B336-A3902ED31918}" destId="{F7192FCC-4AF4-4371-AA50-7E8E864C0A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FD574-5EB4-48A2-8481-1E8840B8B940}"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2BAD5B3F-DAE8-4E1D-874D-D5DD97E59F8E}">
      <dgm:prSet phldrT="[Text]" custT="1"/>
      <dgm:spPr/>
      <dgm:t>
        <a:bodyPr/>
        <a:lstStyle/>
        <a:p>
          <a:r>
            <a:rPr lang="en-US" sz="2000" b="1" dirty="0" smtClean="0">
              <a:latin typeface="Aparajita" panose="020B0604020202020204" pitchFamily="34" charset="0"/>
              <a:cs typeface="Aparajita" panose="020B0604020202020204" pitchFamily="34" charset="0"/>
            </a:rPr>
            <a:t>Tax-Exempt Lease Purchase (TELP)</a:t>
          </a:r>
          <a:endParaRPr lang="en-US" sz="2000" b="1" dirty="0">
            <a:latin typeface="Aparajita" panose="020B0604020202020204" pitchFamily="34" charset="0"/>
            <a:cs typeface="Aparajita" panose="020B0604020202020204" pitchFamily="34" charset="0"/>
          </a:endParaRPr>
        </a:p>
      </dgm:t>
    </dgm:pt>
    <dgm:pt modelId="{44FD5FC8-A989-467F-A1FD-28F74F7FEDBD}" type="parTrans" cxnId="{21D73786-D94A-454A-9504-CA414610577C}">
      <dgm:prSet/>
      <dgm:spPr/>
      <dgm:t>
        <a:bodyPr/>
        <a:lstStyle/>
        <a:p>
          <a:endParaRPr lang="en-US"/>
        </a:p>
      </dgm:t>
    </dgm:pt>
    <dgm:pt modelId="{6F92E7A9-D70E-48E6-B16B-4E9FB9791D88}" type="sibTrans" cxnId="{21D73786-D94A-454A-9504-CA414610577C}">
      <dgm:prSet/>
      <dgm:spPr/>
      <dgm:t>
        <a:bodyPr/>
        <a:lstStyle/>
        <a:p>
          <a:endParaRPr lang="en-US"/>
        </a:p>
      </dgm:t>
    </dgm:pt>
    <dgm:pt modelId="{DE2A1672-058F-41BF-AA77-6A919DCB5B52}">
      <dgm:prSet phldrT="[Text]"/>
      <dgm:spPr/>
      <dgm:t>
        <a:bodyPr/>
        <a:lstStyle/>
        <a:p>
          <a:r>
            <a:rPr lang="en-US" dirty="0" smtClean="0"/>
            <a:t>TELPs allow a public sector organization to borrow large sums of money from the capital markets to finance major capital projects without having to issue municipal bonds.  When properly structured, this type of financing mechanism allows public sector agencies to draw on dollars saved from future utility bills to pay for new, energy-efficient equipment today</a:t>
          </a:r>
          <a:endParaRPr lang="en-US" dirty="0"/>
        </a:p>
      </dgm:t>
    </dgm:pt>
    <dgm:pt modelId="{91710451-588D-448E-B34C-AF99AFC36531}" type="parTrans" cxnId="{B4436127-C2A6-464A-80F8-2DBE05DE1EC5}">
      <dgm:prSet/>
      <dgm:spPr/>
      <dgm:t>
        <a:bodyPr/>
        <a:lstStyle/>
        <a:p>
          <a:endParaRPr lang="en-US"/>
        </a:p>
      </dgm:t>
    </dgm:pt>
    <dgm:pt modelId="{7BE2586D-DEF5-46C5-B2FB-8D836EF98288}" type="sibTrans" cxnId="{B4436127-C2A6-464A-80F8-2DBE05DE1EC5}">
      <dgm:prSet/>
      <dgm:spPr/>
      <dgm:t>
        <a:bodyPr/>
        <a:lstStyle/>
        <a:p>
          <a:endParaRPr lang="en-US"/>
        </a:p>
      </dgm:t>
    </dgm:pt>
    <dgm:pt modelId="{154AACBB-CA8C-4C20-96F4-D9BC75D6F862}">
      <dgm:prSet phldrT="[Text]"/>
      <dgm:spPr/>
      <dgm:t>
        <a:bodyPr/>
        <a:lstStyle/>
        <a:p>
          <a:r>
            <a:rPr lang="en-US" dirty="0" smtClean="0"/>
            <a:t>On-Bill Financing (OBF)</a:t>
          </a:r>
          <a:endParaRPr lang="en-US" dirty="0"/>
        </a:p>
      </dgm:t>
    </dgm:pt>
    <dgm:pt modelId="{B6231B13-9595-49A3-A2A4-29E1357F94BD}" type="sibTrans" cxnId="{B0D7C8DD-DF51-4A9E-9CDE-2918503146C1}">
      <dgm:prSet/>
      <dgm:spPr/>
      <dgm:t>
        <a:bodyPr/>
        <a:lstStyle/>
        <a:p>
          <a:endParaRPr lang="en-US"/>
        </a:p>
      </dgm:t>
    </dgm:pt>
    <dgm:pt modelId="{77EC4ABF-826B-4C25-A347-57B753A39FBC}" type="parTrans" cxnId="{B0D7C8DD-DF51-4A9E-9CDE-2918503146C1}">
      <dgm:prSet/>
      <dgm:spPr/>
      <dgm:t>
        <a:bodyPr/>
        <a:lstStyle/>
        <a:p>
          <a:endParaRPr lang="en-US"/>
        </a:p>
      </dgm:t>
    </dgm:pt>
    <dgm:pt modelId="{7990954A-6CE8-4708-AAA5-4A32D460924E}">
      <dgm:prSet/>
      <dgm:spPr/>
      <dgm:t>
        <a:bodyPr/>
        <a:lstStyle/>
        <a:p>
          <a:r>
            <a:rPr lang="en-US" dirty="0" smtClean="0"/>
            <a:t>OBF helps municipalities finance qualifying energy efficiency projects.  Qualifying entities can fund energy efficiency projects for zero interest, no fees and repay the loan in monthly installments that are added as a line item on a utility bill.  In California, OBF is eligible to non-residential customers of investor-owned utilities (IOUs): PG&amp;E, SoCal Edison, SoCal Gas and SDG&amp;E</a:t>
          </a:r>
          <a:endParaRPr lang="en-US" b="1" dirty="0"/>
        </a:p>
      </dgm:t>
    </dgm:pt>
    <dgm:pt modelId="{13D32C4B-DCE3-4C88-ADCF-589F90F3F23E}" type="parTrans" cxnId="{ADFA77E1-0E7D-4726-B1AA-64700DFCB055}">
      <dgm:prSet/>
      <dgm:spPr/>
      <dgm:t>
        <a:bodyPr/>
        <a:lstStyle/>
        <a:p>
          <a:endParaRPr lang="en-US"/>
        </a:p>
      </dgm:t>
    </dgm:pt>
    <dgm:pt modelId="{592FACBA-769B-4D06-BE07-D7BC3F67EF27}" type="sibTrans" cxnId="{ADFA77E1-0E7D-4726-B1AA-64700DFCB055}">
      <dgm:prSet/>
      <dgm:spPr/>
      <dgm:t>
        <a:bodyPr/>
        <a:lstStyle/>
        <a:p>
          <a:endParaRPr lang="en-US"/>
        </a:p>
      </dgm:t>
    </dgm:pt>
    <dgm:pt modelId="{FB35FE10-FE1C-4E1C-8E1F-4F3D9F1B037A}">
      <dgm:prSet/>
      <dgm:spPr/>
      <dgm:t>
        <a:bodyPr/>
        <a:lstStyle/>
        <a:p>
          <a:r>
            <a:rPr lang="en-US" dirty="0" smtClean="0"/>
            <a:t>The conservation bonds offered states and municipalities a chance to tap into federal money to finance projects. Under the program, the federal government covers up to 70 percent of the applicable tax credit rate as a direct payment to the issuer or as a tax credit to the investor. For eligible localities, it can effectively bring their interest cost down to about 0.5 to 1.5 percent.  Congress authorized $3.2 billion for the program, which is allocated to states and then divided up by large cities and counties.</a:t>
          </a:r>
          <a:endParaRPr lang="en-US" dirty="0"/>
        </a:p>
      </dgm:t>
    </dgm:pt>
    <dgm:pt modelId="{7CE660CC-877D-4A18-A2D1-EEB56B9CA270}" type="parTrans" cxnId="{C07C6F16-9A19-4CAD-A10D-E9277D329095}">
      <dgm:prSet/>
      <dgm:spPr/>
      <dgm:t>
        <a:bodyPr/>
        <a:lstStyle/>
        <a:p>
          <a:endParaRPr lang="en-US"/>
        </a:p>
      </dgm:t>
    </dgm:pt>
    <dgm:pt modelId="{44792358-62F9-4F3D-AB7C-F1DD9A3B8CCA}" type="sibTrans" cxnId="{C07C6F16-9A19-4CAD-A10D-E9277D329095}">
      <dgm:prSet/>
      <dgm:spPr/>
      <dgm:t>
        <a:bodyPr/>
        <a:lstStyle/>
        <a:p>
          <a:endParaRPr lang="en-US"/>
        </a:p>
      </dgm:t>
    </dgm:pt>
    <dgm:pt modelId="{2A5012EE-E84F-4134-8699-6F40CB31E08D}">
      <dgm:prSet/>
      <dgm:spPr/>
      <dgm:t>
        <a:bodyPr/>
        <a:lstStyle/>
        <a:p>
          <a:r>
            <a:rPr lang="en-US" b="1" dirty="0" smtClean="0"/>
            <a:t>Energy Project Lease Financing</a:t>
          </a:r>
          <a:endParaRPr lang="en-US" dirty="0"/>
        </a:p>
      </dgm:t>
    </dgm:pt>
    <dgm:pt modelId="{04810438-5E3D-4C31-8D34-E0EDBF1B42AE}" type="parTrans" cxnId="{6DCB1E22-85CB-4FA6-9371-6E697A0BEA06}">
      <dgm:prSet/>
      <dgm:spPr/>
      <dgm:t>
        <a:bodyPr/>
        <a:lstStyle/>
        <a:p>
          <a:endParaRPr lang="en-US"/>
        </a:p>
      </dgm:t>
    </dgm:pt>
    <dgm:pt modelId="{74805311-6F31-40DB-AD1E-471733DD872C}" type="sibTrans" cxnId="{6DCB1E22-85CB-4FA6-9371-6E697A0BEA06}">
      <dgm:prSet/>
      <dgm:spPr/>
      <dgm:t>
        <a:bodyPr/>
        <a:lstStyle/>
        <a:p>
          <a:endParaRPr lang="en-US"/>
        </a:p>
      </dgm:t>
    </dgm:pt>
    <dgm:pt modelId="{1028AF88-D4E2-49F2-8DF5-FF6FAF0355AD}">
      <dgm:prSet/>
      <dgm:spPr/>
      <dgm:t>
        <a:bodyPr/>
        <a:lstStyle/>
        <a:p>
          <a:r>
            <a:rPr lang="en-US" dirty="0" smtClean="0"/>
            <a:t>Available to public agencies throughout California, this flexible low-interest loan from a private lender can be used in conjunction with other utility or public financing, rebates, and incentives.  Authorized by the CPUC and designed exclusively for public agencies, it addresses challenges agencies face when trying to finance energy efficiency, water saving and renewable energy projects.  Minimum loan is $250,000, but multiple projects can be bundled under a single loan.  </a:t>
          </a:r>
          <a:endParaRPr lang="en-US" dirty="0"/>
        </a:p>
      </dgm:t>
    </dgm:pt>
    <dgm:pt modelId="{6F528528-1881-4CE5-8F0C-2EE1039564ED}" type="parTrans" cxnId="{8F25DF56-D637-4BF2-AEBF-16F2ECC416EF}">
      <dgm:prSet/>
      <dgm:spPr/>
      <dgm:t>
        <a:bodyPr/>
        <a:lstStyle/>
        <a:p>
          <a:endParaRPr lang="en-US"/>
        </a:p>
      </dgm:t>
    </dgm:pt>
    <dgm:pt modelId="{8E85B13E-EB9D-4279-B98A-73FA842CCDD2}" type="sibTrans" cxnId="{8F25DF56-D637-4BF2-AEBF-16F2ECC416EF}">
      <dgm:prSet/>
      <dgm:spPr/>
      <dgm:t>
        <a:bodyPr/>
        <a:lstStyle/>
        <a:p>
          <a:endParaRPr lang="en-US"/>
        </a:p>
      </dgm:t>
    </dgm:pt>
    <dgm:pt modelId="{B14E6979-E41C-47FD-A123-D729F6668E00}">
      <dgm:prSet/>
      <dgm:spPr/>
      <dgm:t>
        <a:bodyPr/>
        <a:lstStyle/>
        <a:p>
          <a:r>
            <a:rPr lang="en-US" dirty="0" smtClean="0"/>
            <a:t>Over $22 million in loan funds from the Energy Commission are available for cost-saving energy projects.  The Energy Conservation Assistance Account (ECAA) offers 1% interest rate loans for public entities in California installing eligible projects including energy efficiency and renewable technologies.</a:t>
          </a:r>
          <a:endParaRPr lang="en-US" dirty="0"/>
        </a:p>
      </dgm:t>
    </dgm:pt>
    <dgm:pt modelId="{0F1B40A7-D1A2-406B-AFFC-03E67C6935B9}" type="sibTrans" cxnId="{833558C3-D699-42EA-B893-DC8387F3F697}">
      <dgm:prSet/>
      <dgm:spPr/>
      <dgm:t>
        <a:bodyPr/>
        <a:lstStyle/>
        <a:p>
          <a:endParaRPr lang="en-US"/>
        </a:p>
      </dgm:t>
    </dgm:pt>
    <dgm:pt modelId="{5E750567-ABCF-4BCA-A1A8-02AF8B3094D2}" type="parTrans" cxnId="{833558C3-D699-42EA-B893-DC8387F3F697}">
      <dgm:prSet/>
      <dgm:spPr/>
      <dgm:t>
        <a:bodyPr/>
        <a:lstStyle/>
        <a:p>
          <a:endParaRPr lang="en-US"/>
        </a:p>
      </dgm:t>
    </dgm:pt>
    <dgm:pt modelId="{63522C65-6D21-48FF-BB4A-FBA1DF2C0F68}">
      <dgm:prSet custT="1"/>
      <dgm:spPr/>
      <dgm:t>
        <a:bodyPr/>
        <a:lstStyle/>
        <a:p>
          <a:r>
            <a:rPr lang="en-US" sz="1400" dirty="0" smtClean="0">
              <a:latin typeface="Sakkal Majalla" panose="02000000000000000000" pitchFamily="2" charset="-78"/>
              <a:cs typeface="Sakkal Majalla" panose="02000000000000000000" pitchFamily="2" charset="-78"/>
            </a:rPr>
            <a:t>California Energy Commission 1% Energy Efficiency and Generation Loans</a:t>
          </a:r>
          <a:endParaRPr lang="en-US" sz="1400" dirty="0">
            <a:latin typeface="Sakkal Majalla" panose="02000000000000000000" pitchFamily="2" charset="-78"/>
            <a:cs typeface="Sakkal Majalla" panose="02000000000000000000" pitchFamily="2" charset="-78"/>
          </a:endParaRPr>
        </a:p>
      </dgm:t>
    </dgm:pt>
    <dgm:pt modelId="{9465A9A2-6D7F-4BE4-832C-6C014ED222E1}" type="sibTrans" cxnId="{9F09EF39-801C-47A7-AD69-FD9A7F7482DB}">
      <dgm:prSet/>
      <dgm:spPr/>
      <dgm:t>
        <a:bodyPr/>
        <a:lstStyle/>
        <a:p>
          <a:endParaRPr lang="en-US"/>
        </a:p>
      </dgm:t>
    </dgm:pt>
    <dgm:pt modelId="{4F04822B-008E-45FE-B779-00E3E6D05E66}" type="parTrans" cxnId="{9F09EF39-801C-47A7-AD69-FD9A7F7482DB}">
      <dgm:prSet/>
      <dgm:spPr/>
      <dgm:t>
        <a:bodyPr/>
        <a:lstStyle/>
        <a:p>
          <a:endParaRPr lang="en-US"/>
        </a:p>
      </dgm:t>
    </dgm:pt>
    <dgm:pt modelId="{47343147-5FAB-449A-87E4-04FC2685728A}">
      <dgm:prSet/>
      <dgm:spPr/>
      <dgm:t>
        <a:bodyPr/>
        <a:lstStyle/>
        <a:p>
          <a:r>
            <a:rPr lang="en-US" b="1" dirty="0" smtClean="0"/>
            <a:t>Qualified Energy Conservation Bond</a:t>
          </a:r>
          <a:endParaRPr lang="en-US" dirty="0"/>
        </a:p>
      </dgm:t>
    </dgm:pt>
    <dgm:pt modelId="{531DAED6-DBB6-41EA-B34E-E8CFAD9F8DD2}" type="sibTrans" cxnId="{E678D262-B321-4FA2-891F-DB32F92C994E}">
      <dgm:prSet/>
      <dgm:spPr/>
      <dgm:t>
        <a:bodyPr/>
        <a:lstStyle/>
        <a:p>
          <a:endParaRPr lang="en-US"/>
        </a:p>
      </dgm:t>
    </dgm:pt>
    <dgm:pt modelId="{BB3F21B5-CFAD-4773-AE6F-65167B9142F7}" type="parTrans" cxnId="{E678D262-B321-4FA2-891F-DB32F92C994E}">
      <dgm:prSet/>
      <dgm:spPr/>
      <dgm:t>
        <a:bodyPr/>
        <a:lstStyle/>
        <a:p>
          <a:endParaRPr lang="en-US"/>
        </a:p>
      </dgm:t>
    </dgm:pt>
    <dgm:pt modelId="{A17828B5-0582-4267-83D3-F0F59E6C5725}" type="pres">
      <dgm:prSet presAssocID="{4D7FD574-5EB4-48A2-8481-1E8840B8B940}" presName="Name0" presStyleCnt="0">
        <dgm:presLayoutVars>
          <dgm:dir/>
          <dgm:animLvl val="lvl"/>
          <dgm:resizeHandles val="exact"/>
        </dgm:presLayoutVars>
      </dgm:prSet>
      <dgm:spPr/>
    </dgm:pt>
    <dgm:pt modelId="{483F999D-DD9C-4E02-A11E-82E14C84EE9B}" type="pres">
      <dgm:prSet presAssocID="{2BAD5B3F-DAE8-4E1D-874D-D5DD97E59F8E}" presName="composite" presStyleCnt="0"/>
      <dgm:spPr/>
    </dgm:pt>
    <dgm:pt modelId="{F62CDB82-E6EF-4393-BFC0-7BB3720AE39B}" type="pres">
      <dgm:prSet presAssocID="{2BAD5B3F-DAE8-4E1D-874D-D5DD97E59F8E}" presName="parTx" presStyleLbl="alignNode1" presStyleIdx="0" presStyleCnt="5" custScaleX="101897" custScaleY="549223" custLinFactY="-269353" custLinFactNeighborX="4639" custLinFactNeighborY="-300000">
        <dgm:presLayoutVars>
          <dgm:chMax val="0"/>
          <dgm:chPref val="0"/>
          <dgm:bulletEnabled val="1"/>
        </dgm:presLayoutVars>
      </dgm:prSet>
      <dgm:spPr/>
      <dgm:t>
        <a:bodyPr/>
        <a:lstStyle/>
        <a:p>
          <a:endParaRPr lang="en-US"/>
        </a:p>
      </dgm:t>
    </dgm:pt>
    <dgm:pt modelId="{F3B11647-371B-4200-B11C-25B460ACD979}" type="pres">
      <dgm:prSet presAssocID="{2BAD5B3F-DAE8-4E1D-874D-D5DD97E59F8E}" presName="desTx" presStyleLbl="alignAccFollowNode1" presStyleIdx="0" presStyleCnt="5" custLinFactNeighborX="-103" custLinFactNeighborY="-275">
        <dgm:presLayoutVars>
          <dgm:bulletEnabled val="1"/>
        </dgm:presLayoutVars>
      </dgm:prSet>
      <dgm:spPr/>
      <dgm:t>
        <a:bodyPr/>
        <a:lstStyle/>
        <a:p>
          <a:endParaRPr lang="en-US"/>
        </a:p>
      </dgm:t>
    </dgm:pt>
    <dgm:pt modelId="{DB944B5B-9617-498F-A05F-77CEE58AECF3}" type="pres">
      <dgm:prSet presAssocID="{6F92E7A9-D70E-48E6-B16B-4E9FB9791D88}" presName="space" presStyleCnt="0"/>
      <dgm:spPr/>
    </dgm:pt>
    <dgm:pt modelId="{E059EF49-087F-4ACE-BEC5-0F074D8C4CB1}" type="pres">
      <dgm:prSet presAssocID="{154AACBB-CA8C-4C20-96F4-D9BC75D6F862}" presName="composite" presStyleCnt="0"/>
      <dgm:spPr/>
    </dgm:pt>
    <dgm:pt modelId="{71D87379-0D62-493E-9F7E-3A41B8BC3F0B}" type="pres">
      <dgm:prSet presAssocID="{154AACBB-CA8C-4C20-96F4-D9BC75D6F862}" presName="parTx" presStyleLbl="alignNode1" presStyleIdx="1" presStyleCnt="5" custScaleY="179525" custLinFactX="100000" custLinFactY="-100000" custLinFactNeighborX="117820" custLinFactNeighborY="-140479">
        <dgm:presLayoutVars>
          <dgm:chMax val="0"/>
          <dgm:chPref val="0"/>
          <dgm:bulletEnabled val="1"/>
        </dgm:presLayoutVars>
      </dgm:prSet>
      <dgm:spPr/>
      <dgm:t>
        <a:bodyPr/>
        <a:lstStyle/>
        <a:p>
          <a:endParaRPr lang="en-US"/>
        </a:p>
      </dgm:t>
    </dgm:pt>
    <dgm:pt modelId="{4B864F68-62DA-4AEB-8B29-4FBE8726D55B}" type="pres">
      <dgm:prSet presAssocID="{154AACBB-CA8C-4C20-96F4-D9BC75D6F862}" presName="desTx" presStyleLbl="alignAccFollowNode1" presStyleIdx="1" presStyleCnt="5" custLinFactX="89089" custLinFactNeighborX="100000" custLinFactNeighborY="8034">
        <dgm:presLayoutVars>
          <dgm:bulletEnabled val="1"/>
        </dgm:presLayoutVars>
      </dgm:prSet>
      <dgm:spPr/>
      <dgm:t>
        <a:bodyPr/>
        <a:lstStyle/>
        <a:p>
          <a:endParaRPr lang="en-US"/>
        </a:p>
      </dgm:t>
    </dgm:pt>
    <dgm:pt modelId="{26F231B3-CD0F-48EE-B1DB-CF08D9ABBE79}" type="pres">
      <dgm:prSet presAssocID="{B6231B13-9595-49A3-A2A4-29E1357F94BD}" presName="space" presStyleCnt="0"/>
      <dgm:spPr/>
    </dgm:pt>
    <dgm:pt modelId="{61CAE208-EAB3-4D86-99AF-FCC3805FCC39}" type="pres">
      <dgm:prSet presAssocID="{2A5012EE-E84F-4134-8699-6F40CB31E08D}" presName="composite" presStyleCnt="0"/>
      <dgm:spPr/>
    </dgm:pt>
    <dgm:pt modelId="{17A04974-6D51-47EE-8AFC-47D274A39C6E}" type="pres">
      <dgm:prSet presAssocID="{2A5012EE-E84F-4134-8699-6F40CB31E08D}" presName="parTx" presStyleLbl="alignNode1" presStyleIdx="2" presStyleCnt="5" custScaleY="184156" custLinFactX="100000" custLinFactY="-100000" custLinFactNeighborX="115747" custLinFactNeighborY="-149226">
        <dgm:presLayoutVars>
          <dgm:chMax val="0"/>
          <dgm:chPref val="0"/>
          <dgm:bulletEnabled val="1"/>
        </dgm:presLayoutVars>
      </dgm:prSet>
      <dgm:spPr/>
    </dgm:pt>
    <dgm:pt modelId="{D2EA6FDE-E449-48A8-B0A7-4E0E683DF450}" type="pres">
      <dgm:prSet presAssocID="{2A5012EE-E84F-4134-8699-6F40CB31E08D}" presName="desTx" presStyleLbl="alignAccFollowNode1" presStyleIdx="2" presStyleCnt="5" custLinFactX="100000" custLinFactNeighborX="115422" custLinFactNeighborY="4142">
        <dgm:presLayoutVars>
          <dgm:bulletEnabled val="1"/>
        </dgm:presLayoutVars>
      </dgm:prSet>
      <dgm:spPr/>
    </dgm:pt>
    <dgm:pt modelId="{D59945C5-4F21-4CE8-905E-B55574F4A83E}" type="pres">
      <dgm:prSet presAssocID="{74805311-6F31-40DB-AD1E-471733DD872C}" presName="space" presStyleCnt="0"/>
      <dgm:spPr/>
    </dgm:pt>
    <dgm:pt modelId="{1421C544-8621-4249-AB91-08D98F79077A}" type="pres">
      <dgm:prSet presAssocID="{47343147-5FAB-449A-87E4-04FC2685728A}" presName="composite" presStyleCnt="0"/>
      <dgm:spPr/>
    </dgm:pt>
    <dgm:pt modelId="{7CAC0FBB-BDBD-41F6-B345-41B4503F5B55}" type="pres">
      <dgm:prSet presAssocID="{47343147-5FAB-449A-87E4-04FC2685728A}" presName="parTx" presStyleLbl="alignNode1" presStyleIdx="3" presStyleCnt="5" custScaleX="99086" custScaleY="178645" custLinFactX="-29291" custLinFactY="-100000" custLinFactNeighborX="-100000" custLinFactNeighborY="-132716">
        <dgm:presLayoutVars>
          <dgm:chMax val="0"/>
          <dgm:chPref val="0"/>
          <dgm:bulletEnabled val="1"/>
        </dgm:presLayoutVars>
      </dgm:prSet>
      <dgm:spPr/>
      <dgm:t>
        <a:bodyPr/>
        <a:lstStyle/>
        <a:p>
          <a:endParaRPr lang="en-US"/>
        </a:p>
      </dgm:t>
    </dgm:pt>
    <dgm:pt modelId="{029E12E1-309D-46AA-AB26-EE60BD5C674A}" type="pres">
      <dgm:prSet presAssocID="{47343147-5FAB-449A-87E4-04FC2685728A}" presName="desTx" presStyleLbl="alignAccFollowNode1" presStyleIdx="3" presStyleCnt="5" custLinFactX="-36260" custLinFactNeighborX="-100000" custLinFactNeighborY="100">
        <dgm:presLayoutVars>
          <dgm:bulletEnabled val="1"/>
        </dgm:presLayoutVars>
      </dgm:prSet>
      <dgm:spPr/>
    </dgm:pt>
    <dgm:pt modelId="{F51DEDAC-8B75-4192-A931-7DEDDECD804E}" type="pres">
      <dgm:prSet presAssocID="{531DAED6-DBB6-41EA-B34E-E8CFAD9F8DD2}" presName="space" presStyleCnt="0"/>
      <dgm:spPr/>
    </dgm:pt>
    <dgm:pt modelId="{8F24BBE9-7A3D-4B69-921A-1C535B6C10DD}" type="pres">
      <dgm:prSet presAssocID="{63522C65-6D21-48FF-BB4A-FBA1DF2C0F68}" presName="composite" presStyleCnt="0"/>
      <dgm:spPr/>
    </dgm:pt>
    <dgm:pt modelId="{134C083A-0F3C-42D3-B41B-E5BC95A0F26F}" type="pres">
      <dgm:prSet presAssocID="{63522C65-6D21-48FF-BB4A-FBA1DF2C0F68}" presName="parTx" presStyleLbl="alignNode1" presStyleIdx="4" presStyleCnt="5" custAng="0" custScaleX="106192" custScaleY="487133" custLinFactX="-147400" custLinFactY="-208574" custLinFactNeighborX="-200000" custLinFactNeighborY="-300000">
        <dgm:presLayoutVars>
          <dgm:chMax val="0"/>
          <dgm:chPref val="0"/>
          <dgm:bulletEnabled val="1"/>
        </dgm:presLayoutVars>
      </dgm:prSet>
      <dgm:spPr/>
      <dgm:t>
        <a:bodyPr/>
        <a:lstStyle/>
        <a:p>
          <a:endParaRPr lang="en-US"/>
        </a:p>
      </dgm:t>
    </dgm:pt>
    <dgm:pt modelId="{9D1B88A7-424B-4A43-BC98-0216EBE4AEA0}" type="pres">
      <dgm:prSet presAssocID="{63522C65-6D21-48FF-BB4A-FBA1DF2C0F68}" presName="desTx" presStyleLbl="alignAccFollowNode1" presStyleIdx="4" presStyleCnt="5" custLinFactX="-182000" custLinFactNeighborX="-200000" custLinFactNeighborY="4901">
        <dgm:presLayoutVars>
          <dgm:bulletEnabled val="1"/>
        </dgm:presLayoutVars>
      </dgm:prSet>
      <dgm:spPr/>
      <dgm:t>
        <a:bodyPr/>
        <a:lstStyle/>
        <a:p>
          <a:endParaRPr lang="en-US"/>
        </a:p>
      </dgm:t>
    </dgm:pt>
  </dgm:ptLst>
  <dgm:cxnLst>
    <dgm:cxn modelId="{B0D7C8DD-DF51-4A9E-9CDE-2918503146C1}" srcId="{4D7FD574-5EB4-48A2-8481-1E8840B8B940}" destId="{154AACBB-CA8C-4C20-96F4-D9BC75D6F862}" srcOrd="1" destOrd="0" parTransId="{77EC4ABF-826B-4C25-A347-57B753A39FBC}" sibTransId="{B6231B13-9595-49A3-A2A4-29E1357F94BD}"/>
    <dgm:cxn modelId="{ADFA77E1-0E7D-4726-B1AA-64700DFCB055}" srcId="{154AACBB-CA8C-4C20-96F4-D9BC75D6F862}" destId="{7990954A-6CE8-4708-AAA5-4A32D460924E}" srcOrd="0" destOrd="0" parTransId="{13D32C4B-DCE3-4C88-ADCF-589F90F3F23E}" sibTransId="{592FACBA-769B-4D06-BE07-D7BC3F67EF27}"/>
    <dgm:cxn modelId="{2985E17E-C1AD-4D7B-AD96-E6747A2F1090}" type="presOf" srcId="{4D7FD574-5EB4-48A2-8481-1E8840B8B940}" destId="{A17828B5-0582-4267-83D3-F0F59E6C5725}" srcOrd="0" destOrd="0" presId="urn:microsoft.com/office/officeart/2005/8/layout/hList1"/>
    <dgm:cxn modelId="{4941C992-5AAC-4220-B898-B96F878A0335}" type="presOf" srcId="{154AACBB-CA8C-4C20-96F4-D9BC75D6F862}" destId="{71D87379-0D62-493E-9F7E-3A41B8BC3F0B}" srcOrd="0" destOrd="0" presId="urn:microsoft.com/office/officeart/2005/8/layout/hList1"/>
    <dgm:cxn modelId="{B4436127-C2A6-464A-80F8-2DBE05DE1EC5}" srcId="{2BAD5B3F-DAE8-4E1D-874D-D5DD97E59F8E}" destId="{DE2A1672-058F-41BF-AA77-6A919DCB5B52}" srcOrd="0" destOrd="0" parTransId="{91710451-588D-448E-B34C-AF99AFC36531}" sibTransId="{7BE2586D-DEF5-46C5-B2FB-8D836EF98288}"/>
    <dgm:cxn modelId="{21D73786-D94A-454A-9504-CA414610577C}" srcId="{4D7FD574-5EB4-48A2-8481-1E8840B8B940}" destId="{2BAD5B3F-DAE8-4E1D-874D-D5DD97E59F8E}" srcOrd="0" destOrd="0" parTransId="{44FD5FC8-A989-467F-A1FD-28F74F7FEDBD}" sibTransId="{6F92E7A9-D70E-48E6-B16B-4E9FB9791D88}"/>
    <dgm:cxn modelId="{6DCB1E22-85CB-4FA6-9371-6E697A0BEA06}" srcId="{4D7FD574-5EB4-48A2-8481-1E8840B8B940}" destId="{2A5012EE-E84F-4134-8699-6F40CB31E08D}" srcOrd="2" destOrd="0" parTransId="{04810438-5E3D-4C31-8D34-E0EDBF1B42AE}" sibTransId="{74805311-6F31-40DB-AD1E-471733DD872C}"/>
    <dgm:cxn modelId="{775FA1B5-41E4-4B3F-B955-12894BD270C1}" type="presOf" srcId="{7990954A-6CE8-4708-AAA5-4A32D460924E}" destId="{4B864F68-62DA-4AEB-8B29-4FBE8726D55B}" srcOrd="0" destOrd="0" presId="urn:microsoft.com/office/officeart/2005/8/layout/hList1"/>
    <dgm:cxn modelId="{833558C3-D699-42EA-B893-DC8387F3F697}" srcId="{63522C65-6D21-48FF-BB4A-FBA1DF2C0F68}" destId="{B14E6979-E41C-47FD-A123-D729F6668E00}" srcOrd="0" destOrd="0" parTransId="{5E750567-ABCF-4BCA-A1A8-02AF8B3094D2}" sibTransId="{0F1B40A7-D1A2-406B-AFFC-03E67C6935B9}"/>
    <dgm:cxn modelId="{D39ADE48-F59E-40A3-90BE-A2F6D57E6370}" type="presOf" srcId="{2BAD5B3F-DAE8-4E1D-874D-D5DD97E59F8E}" destId="{F62CDB82-E6EF-4393-BFC0-7BB3720AE39B}" srcOrd="0" destOrd="0" presId="urn:microsoft.com/office/officeart/2005/8/layout/hList1"/>
    <dgm:cxn modelId="{366F15CA-DB4B-454E-BE5A-6C3C43BC8647}" type="presOf" srcId="{DE2A1672-058F-41BF-AA77-6A919DCB5B52}" destId="{F3B11647-371B-4200-B11C-25B460ACD979}" srcOrd="0" destOrd="0" presId="urn:microsoft.com/office/officeart/2005/8/layout/hList1"/>
    <dgm:cxn modelId="{AED18B9D-CFD8-4990-BD7F-7C494269E6FA}" type="presOf" srcId="{FB35FE10-FE1C-4E1C-8E1F-4F3D9F1B037A}" destId="{029E12E1-309D-46AA-AB26-EE60BD5C674A}" srcOrd="0" destOrd="0" presId="urn:microsoft.com/office/officeart/2005/8/layout/hList1"/>
    <dgm:cxn modelId="{8C2751A4-EB21-400F-AC7A-29175144ED70}" type="presOf" srcId="{47343147-5FAB-449A-87E4-04FC2685728A}" destId="{7CAC0FBB-BDBD-41F6-B345-41B4503F5B55}" srcOrd="0" destOrd="0" presId="urn:microsoft.com/office/officeart/2005/8/layout/hList1"/>
    <dgm:cxn modelId="{E678D262-B321-4FA2-891F-DB32F92C994E}" srcId="{4D7FD574-5EB4-48A2-8481-1E8840B8B940}" destId="{47343147-5FAB-449A-87E4-04FC2685728A}" srcOrd="3" destOrd="0" parTransId="{BB3F21B5-CFAD-4773-AE6F-65167B9142F7}" sibTransId="{531DAED6-DBB6-41EA-B34E-E8CFAD9F8DD2}"/>
    <dgm:cxn modelId="{C07C6F16-9A19-4CAD-A10D-E9277D329095}" srcId="{47343147-5FAB-449A-87E4-04FC2685728A}" destId="{FB35FE10-FE1C-4E1C-8E1F-4F3D9F1B037A}" srcOrd="0" destOrd="0" parTransId="{7CE660CC-877D-4A18-A2D1-EEB56B9CA270}" sibTransId="{44792358-62F9-4F3D-AB7C-F1DD9A3B8CCA}"/>
    <dgm:cxn modelId="{8F25DF56-D637-4BF2-AEBF-16F2ECC416EF}" srcId="{2A5012EE-E84F-4134-8699-6F40CB31E08D}" destId="{1028AF88-D4E2-49F2-8DF5-FF6FAF0355AD}" srcOrd="0" destOrd="0" parTransId="{6F528528-1881-4CE5-8F0C-2EE1039564ED}" sibTransId="{8E85B13E-EB9D-4279-B98A-73FA842CCDD2}"/>
    <dgm:cxn modelId="{EE59E653-AEA2-437A-ABAD-41ABECC30982}" type="presOf" srcId="{B14E6979-E41C-47FD-A123-D729F6668E00}" destId="{9D1B88A7-424B-4A43-BC98-0216EBE4AEA0}" srcOrd="0" destOrd="0" presId="urn:microsoft.com/office/officeart/2005/8/layout/hList1"/>
    <dgm:cxn modelId="{60290AB0-A6EA-45FA-BEBC-25EE6F09C244}" type="presOf" srcId="{63522C65-6D21-48FF-BB4A-FBA1DF2C0F68}" destId="{134C083A-0F3C-42D3-B41B-E5BC95A0F26F}" srcOrd="0" destOrd="0" presId="urn:microsoft.com/office/officeart/2005/8/layout/hList1"/>
    <dgm:cxn modelId="{355FE769-8E33-404F-8DDC-34A36964C06F}" type="presOf" srcId="{2A5012EE-E84F-4134-8699-6F40CB31E08D}" destId="{17A04974-6D51-47EE-8AFC-47D274A39C6E}" srcOrd="0" destOrd="0" presId="urn:microsoft.com/office/officeart/2005/8/layout/hList1"/>
    <dgm:cxn modelId="{3FF36F84-4C87-4540-909B-7E34F7B04FED}" type="presOf" srcId="{1028AF88-D4E2-49F2-8DF5-FF6FAF0355AD}" destId="{D2EA6FDE-E449-48A8-B0A7-4E0E683DF450}" srcOrd="0" destOrd="0" presId="urn:microsoft.com/office/officeart/2005/8/layout/hList1"/>
    <dgm:cxn modelId="{9F09EF39-801C-47A7-AD69-FD9A7F7482DB}" srcId="{4D7FD574-5EB4-48A2-8481-1E8840B8B940}" destId="{63522C65-6D21-48FF-BB4A-FBA1DF2C0F68}" srcOrd="4" destOrd="0" parTransId="{4F04822B-008E-45FE-B779-00E3E6D05E66}" sibTransId="{9465A9A2-6D7F-4BE4-832C-6C014ED222E1}"/>
    <dgm:cxn modelId="{826301E1-2BEC-4FCF-AF42-6EDF985E266A}" type="presParOf" srcId="{A17828B5-0582-4267-83D3-F0F59E6C5725}" destId="{483F999D-DD9C-4E02-A11E-82E14C84EE9B}" srcOrd="0" destOrd="0" presId="urn:microsoft.com/office/officeart/2005/8/layout/hList1"/>
    <dgm:cxn modelId="{6F497E21-49A3-4078-8A18-130E32F827E0}" type="presParOf" srcId="{483F999D-DD9C-4E02-A11E-82E14C84EE9B}" destId="{F62CDB82-E6EF-4393-BFC0-7BB3720AE39B}" srcOrd="0" destOrd="0" presId="urn:microsoft.com/office/officeart/2005/8/layout/hList1"/>
    <dgm:cxn modelId="{4D89E9E8-CBFF-4F79-9545-963AFCF549B4}" type="presParOf" srcId="{483F999D-DD9C-4E02-A11E-82E14C84EE9B}" destId="{F3B11647-371B-4200-B11C-25B460ACD979}" srcOrd="1" destOrd="0" presId="urn:microsoft.com/office/officeart/2005/8/layout/hList1"/>
    <dgm:cxn modelId="{A4E8F855-73DB-4609-B654-7881635B0B9B}" type="presParOf" srcId="{A17828B5-0582-4267-83D3-F0F59E6C5725}" destId="{DB944B5B-9617-498F-A05F-77CEE58AECF3}" srcOrd="1" destOrd="0" presId="urn:microsoft.com/office/officeart/2005/8/layout/hList1"/>
    <dgm:cxn modelId="{62EF402B-A8EA-4748-A1CE-5871AC345FDF}" type="presParOf" srcId="{A17828B5-0582-4267-83D3-F0F59E6C5725}" destId="{E059EF49-087F-4ACE-BEC5-0F074D8C4CB1}" srcOrd="2" destOrd="0" presId="urn:microsoft.com/office/officeart/2005/8/layout/hList1"/>
    <dgm:cxn modelId="{3A79BC76-0333-45E0-8149-DC856BDF0073}" type="presParOf" srcId="{E059EF49-087F-4ACE-BEC5-0F074D8C4CB1}" destId="{71D87379-0D62-493E-9F7E-3A41B8BC3F0B}" srcOrd="0" destOrd="0" presId="urn:microsoft.com/office/officeart/2005/8/layout/hList1"/>
    <dgm:cxn modelId="{0C207D61-3EE6-417E-AED3-D612E3672C5F}" type="presParOf" srcId="{E059EF49-087F-4ACE-BEC5-0F074D8C4CB1}" destId="{4B864F68-62DA-4AEB-8B29-4FBE8726D55B}" srcOrd="1" destOrd="0" presId="urn:microsoft.com/office/officeart/2005/8/layout/hList1"/>
    <dgm:cxn modelId="{C22A9645-A405-43E5-8A6D-11439E96CF1B}" type="presParOf" srcId="{A17828B5-0582-4267-83D3-F0F59E6C5725}" destId="{26F231B3-CD0F-48EE-B1DB-CF08D9ABBE79}" srcOrd="3" destOrd="0" presId="urn:microsoft.com/office/officeart/2005/8/layout/hList1"/>
    <dgm:cxn modelId="{BACAAE5B-AF7B-4E83-9C9C-564046F6BFE1}" type="presParOf" srcId="{A17828B5-0582-4267-83D3-F0F59E6C5725}" destId="{61CAE208-EAB3-4D86-99AF-FCC3805FCC39}" srcOrd="4" destOrd="0" presId="urn:microsoft.com/office/officeart/2005/8/layout/hList1"/>
    <dgm:cxn modelId="{837CB7A5-DC10-4D63-B26C-AEB25DB90283}" type="presParOf" srcId="{61CAE208-EAB3-4D86-99AF-FCC3805FCC39}" destId="{17A04974-6D51-47EE-8AFC-47D274A39C6E}" srcOrd="0" destOrd="0" presId="urn:microsoft.com/office/officeart/2005/8/layout/hList1"/>
    <dgm:cxn modelId="{F8B5D551-A6C7-4BCA-A055-4E6B40CBE594}" type="presParOf" srcId="{61CAE208-EAB3-4D86-99AF-FCC3805FCC39}" destId="{D2EA6FDE-E449-48A8-B0A7-4E0E683DF450}" srcOrd="1" destOrd="0" presId="urn:microsoft.com/office/officeart/2005/8/layout/hList1"/>
    <dgm:cxn modelId="{6A139F2C-35AD-42BE-A4A5-81A7012ABF2B}" type="presParOf" srcId="{A17828B5-0582-4267-83D3-F0F59E6C5725}" destId="{D59945C5-4F21-4CE8-905E-B55574F4A83E}" srcOrd="5" destOrd="0" presId="urn:microsoft.com/office/officeart/2005/8/layout/hList1"/>
    <dgm:cxn modelId="{648E0969-89A8-476C-8F95-230233EE4294}" type="presParOf" srcId="{A17828B5-0582-4267-83D3-F0F59E6C5725}" destId="{1421C544-8621-4249-AB91-08D98F79077A}" srcOrd="6" destOrd="0" presId="urn:microsoft.com/office/officeart/2005/8/layout/hList1"/>
    <dgm:cxn modelId="{B059343A-5FCA-4942-9DD3-CA06EF101650}" type="presParOf" srcId="{1421C544-8621-4249-AB91-08D98F79077A}" destId="{7CAC0FBB-BDBD-41F6-B345-41B4503F5B55}" srcOrd="0" destOrd="0" presId="urn:microsoft.com/office/officeart/2005/8/layout/hList1"/>
    <dgm:cxn modelId="{4A4D0725-8E84-4246-AE45-7E4D045A81DB}" type="presParOf" srcId="{1421C544-8621-4249-AB91-08D98F79077A}" destId="{029E12E1-309D-46AA-AB26-EE60BD5C674A}" srcOrd="1" destOrd="0" presId="urn:microsoft.com/office/officeart/2005/8/layout/hList1"/>
    <dgm:cxn modelId="{D7B0C375-B0A1-4133-99E2-0E2A41EAB26F}" type="presParOf" srcId="{A17828B5-0582-4267-83D3-F0F59E6C5725}" destId="{F51DEDAC-8B75-4192-A931-7DEDDECD804E}" srcOrd="7" destOrd="0" presId="urn:microsoft.com/office/officeart/2005/8/layout/hList1"/>
    <dgm:cxn modelId="{8469D7C0-00ED-4FAF-B24D-1D3677809AC8}" type="presParOf" srcId="{A17828B5-0582-4267-83D3-F0F59E6C5725}" destId="{8F24BBE9-7A3D-4B69-921A-1C535B6C10DD}" srcOrd="8" destOrd="0" presId="urn:microsoft.com/office/officeart/2005/8/layout/hList1"/>
    <dgm:cxn modelId="{39984FC1-648F-490F-B148-7458E1AC975C}" type="presParOf" srcId="{8F24BBE9-7A3D-4B69-921A-1C535B6C10DD}" destId="{134C083A-0F3C-42D3-B41B-E5BC95A0F26F}" srcOrd="0" destOrd="0" presId="urn:microsoft.com/office/officeart/2005/8/layout/hList1"/>
    <dgm:cxn modelId="{D0E11AE7-F643-4944-97BB-3D7DE00EE659}" type="presParOf" srcId="{8F24BBE9-7A3D-4B69-921A-1C535B6C10DD}" destId="{9D1B88A7-424B-4A43-BC98-0216EBE4AE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75D7C-AF17-4002-B78A-DD27634C2519}">
      <dsp:nvSpPr>
        <dsp:cNvPr id="0" name=""/>
        <dsp:cNvSpPr/>
      </dsp:nvSpPr>
      <dsp:spPr>
        <a:xfrm>
          <a:off x="8027306" y="681153"/>
          <a:ext cx="198122" cy="366683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D3296-079C-4403-83E7-1BB6FA105BA2}">
      <dsp:nvSpPr>
        <dsp:cNvPr id="0" name=""/>
        <dsp:cNvSpPr/>
      </dsp:nvSpPr>
      <dsp:spPr>
        <a:xfrm>
          <a:off x="204128" y="2"/>
          <a:ext cx="5152859" cy="3666832"/>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3BDE8-E812-4184-9027-631BC248C276}">
      <dsp:nvSpPr>
        <dsp:cNvPr id="0" name=""/>
        <dsp:cNvSpPr/>
      </dsp:nvSpPr>
      <dsp:spPr>
        <a:xfrm>
          <a:off x="392646" y="822140"/>
          <a:ext cx="4299225" cy="28253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99CEC-95B6-4736-9B85-A255E69807A4}">
      <dsp:nvSpPr>
        <dsp:cNvPr id="0" name=""/>
        <dsp:cNvSpPr/>
      </dsp:nvSpPr>
      <dsp:spPr>
        <a:xfrm>
          <a:off x="291910" y="4054652"/>
          <a:ext cx="4753284" cy="43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accent2">
                  <a:lumMod val="50000"/>
                </a:schemeClr>
              </a:solidFill>
              <a:latin typeface="Aparajita" panose="020B0604020202020204" pitchFamily="34" charset="0"/>
              <a:cs typeface="Aparajita" panose="020B0604020202020204" pitchFamily="34" charset="0"/>
            </a:rPr>
            <a:t>Location: Northern California, west of Sacramento</a:t>
          </a:r>
          <a:endParaRPr lang="en-US" sz="2000" kern="1200" dirty="0">
            <a:solidFill>
              <a:schemeClr val="accent2">
                <a:lumMod val="50000"/>
              </a:schemeClr>
            </a:solidFill>
            <a:latin typeface="Aparajita" panose="020B0604020202020204" pitchFamily="34" charset="0"/>
            <a:cs typeface="Aparajita" panose="020B0604020202020204" pitchFamily="34" charset="0"/>
          </a:endParaRPr>
        </a:p>
      </dsp:txBody>
      <dsp:txXfrm>
        <a:off x="291910" y="4054652"/>
        <a:ext cx="4753284" cy="435256"/>
      </dsp:txXfrm>
    </dsp:sp>
    <dsp:sp modelId="{11274198-6B41-4794-9E85-DCBAEB3F23F4}">
      <dsp:nvSpPr>
        <dsp:cNvPr id="0" name=""/>
        <dsp:cNvSpPr/>
      </dsp:nvSpPr>
      <dsp:spPr>
        <a:xfrm>
          <a:off x="5461698" y="681153"/>
          <a:ext cx="2355830" cy="366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endParaRPr lang="en-US" sz="2000" kern="1200" dirty="0"/>
        </a:p>
      </dsp:txBody>
      <dsp:txXfrm>
        <a:off x="5461698" y="681153"/>
        <a:ext cx="2355830" cy="3666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3433-744B-4A5A-8ABF-37629F17EC17}">
      <dsp:nvSpPr>
        <dsp:cNvPr id="0" name=""/>
        <dsp:cNvSpPr/>
      </dsp:nvSpPr>
      <dsp:spPr>
        <a:xfrm>
          <a:off x="0" y="0"/>
          <a:ext cx="3355565" cy="5750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6.8 MW </a:t>
          </a:r>
          <a:r>
            <a:rPr lang="en-US" sz="1400" kern="1200" dirty="0" smtClean="0"/>
            <a:t>installed across three sites</a:t>
          </a:r>
          <a:endParaRPr lang="en-US" sz="1400" kern="1200" dirty="0"/>
        </a:p>
      </dsp:txBody>
      <dsp:txXfrm>
        <a:off x="0" y="0"/>
        <a:ext cx="3355565" cy="575039"/>
      </dsp:txXfrm>
    </dsp:sp>
    <dsp:sp modelId="{C6ED6BD3-7D17-4A4D-8328-441DC9E82E35}">
      <dsp:nvSpPr>
        <dsp:cNvPr id="0" name=""/>
        <dsp:cNvSpPr/>
      </dsp:nvSpPr>
      <dsp:spPr>
        <a:xfrm>
          <a:off x="0" y="541080"/>
          <a:ext cx="3355534" cy="27175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1" u="sng" kern="1200" dirty="0" smtClean="0">
              <a:solidFill>
                <a:schemeClr val="accent1">
                  <a:lumMod val="75000"/>
                </a:schemeClr>
              </a:solidFill>
            </a:rPr>
            <a:t>2010: First PV project</a:t>
          </a:r>
          <a:endParaRPr lang="en-US" sz="1100" b="1" u="sng" kern="1200" dirty="0">
            <a:solidFill>
              <a:schemeClr val="accent1">
                <a:lumMod val="75000"/>
              </a:schemeClr>
            </a:solidFill>
          </a:endParaRPr>
        </a:p>
        <a:p>
          <a:pPr marL="114300" lvl="2" indent="-57150" algn="l" defTabSz="488950">
            <a:lnSpc>
              <a:spcPct val="90000"/>
            </a:lnSpc>
            <a:spcBef>
              <a:spcPct val="0"/>
            </a:spcBef>
            <a:spcAft>
              <a:spcPct val="15000"/>
            </a:spcAft>
            <a:buChar char="••"/>
          </a:pPr>
          <a:r>
            <a:rPr lang="en-US" sz="1100" b="1" kern="1200" dirty="0" smtClean="0">
              <a:solidFill>
                <a:schemeClr val="accent1">
                  <a:lumMod val="75000"/>
                </a:schemeClr>
              </a:solidFill>
            </a:rPr>
            <a:t>1 MW </a:t>
          </a:r>
          <a:r>
            <a:rPr lang="en-US" sz="1100" kern="1200" dirty="0" smtClean="0">
              <a:solidFill>
                <a:schemeClr val="accent1">
                  <a:lumMod val="75000"/>
                </a:schemeClr>
              </a:solidFill>
            </a:rPr>
            <a:t>system installed</a:t>
          </a:r>
          <a:endParaRPr lang="en-US" sz="1100" kern="1200" dirty="0">
            <a:solidFill>
              <a:schemeClr val="accent1">
                <a:lumMod val="75000"/>
              </a:schemeClr>
            </a:solidFill>
          </a:endParaRPr>
        </a:p>
        <a:p>
          <a:pPr marL="114300" lvl="2" indent="-57150" algn="l" defTabSz="488950">
            <a:lnSpc>
              <a:spcPct val="90000"/>
            </a:lnSpc>
            <a:spcBef>
              <a:spcPct val="0"/>
            </a:spcBef>
            <a:spcAft>
              <a:spcPct val="15000"/>
            </a:spcAft>
            <a:buChar char="••"/>
          </a:pPr>
          <a:r>
            <a:rPr lang="en-US" sz="1100" kern="1200" dirty="0" smtClean="0">
              <a:solidFill>
                <a:schemeClr val="accent1">
                  <a:lumMod val="75000"/>
                </a:schemeClr>
              </a:solidFill>
            </a:rPr>
            <a:t>Ground mounted solar PV system</a:t>
          </a:r>
          <a:endParaRPr lang="en-US" sz="1100" kern="1200" dirty="0">
            <a:solidFill>
              <a:schemeClr val="accent1">
                <a:lumMod val="75000"/>
              </a:schemeClr>
            </a:solidFill>
          </a:endParaRPr>
        </a:p>
        <a:p>
          <a:pPr marL="114300" lvl="2" indent="-57150" algn="l" defTabSz="488950">
            <a:lnSpc>
              <a:spcPct val="90000"/>
            </a:lnSpc>
            <a:spcBef>
              <a:spcPct val="0"/>
            </a:spcBef>
            <a:spcAft>
              <a:spcPct val="15000"/>
            </a:spcAft>
            <a:buChar char="••"/>
          </a:pPr>
          <a:r>
            <a:rPr lang="en-US" sz="1100" kern="1200" dirty="0" smtClean="0">
              <a:solidFill>
                <a:schemeClr val="accent1">
                  <a:lumMod val="75000"/>
                </a:schemeClr>
              </a:solidFill>
            </a:rPr>
            <a:t>Located at the county jail facility in Woodland, Yolo County</a:t>
          </a:r>
          <a:endParaRPr lang="en-US" sz="1100" kern="1200" dirty="0">
            <a:solidFill>
              <a:schemeClr val="accent1">
                <a:lumMod val="75000"/>
              </a:schemeClr>
            </a:solidFill>
          </a:endParaRPr>
        </a:p>
        <a:p>
          <a:pPr marL="57150" lvl="1" indent="-57150" algn="l" defTabSz="488950">
            <a:lnSpc>
              <a:spcPct val="90000"/>
            </a:lnSpc>
            <a:spcBef>
              <a:spcPct val="0"/>
            </a:spcBef>
            <a:spcAft>
              <a:spcPct val="15000"/>
            </a:spcAft>
            <a:buChar char="••"/>
          </a:pPr>
          <a:endParaRPr lang="en-US" sz="1100" kern="1200" dirty="0">
            <a:solidFill>
              <a:schemeClr val="accent1">
                <a:lumMod val="75000"/>
              </a:schemeClr>
            </a:solidFill>
          </a:endParaRPr>
        </a:p>
        <a:p>
          <a:pPr marL="57150" lvl="1" indent="-57150" algn="l" defTabSz="488950">
            <a:lnSpc>
              <a:spcPct val="90000"/>
            </a:lnSpc>
            <a:spcBef>
              <a:spcPct val="0"/>
            </a:spcBef>
            <a:spcAft>
              <a:spcPct val="15000"/>
            </a:spcAft>
            <a:buChar char="••"/>
          </a:pPr>
          <a:r>
            <a:rPr lang="en-US" sz="1100" b="1" u="sng" kern="1200" dirty="0" smtClean="0">
              <a:solidFill>
                <a:schemeClr val="accent1">
                  <a:lumMod val="75000"/>
                </a:schemeClr>
              </a:solidFill>
            </a:rPr>
            <a:t>2013: Two additional PV systems installed</a:t>
          </a:r>
          <a:endParaRPr lang="en-US" sz="1100" b="1" u="sng" kern="1200" dirty="0">
            <a:solidFill>
              <a:schemeClr val="accent1">
                <a:lumMod val="75000"/>
              </a:schemeClr>
            </a:solidFill>
          </a:endParaRPr>
        </a:p>
        <a:p>
          <a:pPr marL="114300" lvl="2" indent="-57150" algn="l" defTabSz="488950">
            <a:lnSpc>
              <a:spcPct val="90000"/>
            </a:lnSpc>
            <a:spcBef>
              <a:spcPct val="0"/>
            </a:spcBef>
            <a:spcAft>
              <a:spcPct val="15000"/>
            </a:spcAft>
            <a:buChar char="••"/>
          </a:pPr>
          <a:r>
            <a:rPr lang="en-US" sz="1100" kern="1200" dirty="0" smtClean="0">
              <a:solidFill>
                <a:schemeClr val="accent1">
                  <a:lumMod val="75000"/>
                </a:schemeClr>
              </a:solidFill>
            </a:rPr>
            <a:t>First array – </a:t>
          </a:r>
          <a:r>
            <a:rPr lang="en-US" sz="1100" b="1" u="none" kern="1200" dirty="0" smtClean="0">
              <a:solidFill>
                <a:schemeClr val="accent1">
                  <a:lumMod val="75000"/>
                </a:schemeClr>
              </a:solidFill>
            </a:rPr>
            <a:t>0.8 MW </a:t>
          </a:r>
          <a:r>
            <a:rPr lang="en-US" sz="1100" kern="1200" dirty="0" smtClean="0">
              <a:solidFill>
                <a:schemeClr val="accent1">
                  <a:lumMod val="75000"/>
                </a:schemeClr>
              </a:solidFill>
            </a:rPr>
            <a:t>located in Woodland, CA</a:t>
          </a:r>
          <a:endParaRPr lang="en-US" sz="1100" kern="1200" dirty="0">
            <a:solidFill>
              <a:schemeClr val="accent1">
                <a:lumMod val="75000"/>
              </a:schemeClr>
            </a:solidFill>
          </a:endParaRPr>
        </a:p>
        <a:p>
          <a:pPr marL="114300" lvl="2" indent="-57150" algn="l" defTabSz="488950">
            <a:lnSpc>
              <a:spcPct val="90000"/>
            </a:lnSpc>
            <a:spcBef>
              <a:spcPct val="0"/>
            </a:spcBef>
            <a:spcAft>
              <a:spcPct val="15000"/>
            </a:spcAft>
            <a:buChar char="••"/>
          </a:pPr>
          <a:r>
            <a:rPr lang="en-US" sz="1100" kern="1200" dirty="0" smtClean="0">
              <a:solidFill>
                <a:schemeClr val="accent1">
                  <a:lumMod val="75000"/>
                </a:schemeClr>
              </a:solidFill>
            </a:rPr>
            <a:t>Second array – </a:t>
          </a:r>
          <a:r>
            <a:rPr lang="en-US" sz="1100" b="1" kern="1200" dirty="0" smtClean="0">
              <a:solidFill>
                <a:schemeClr val="accent1">
                  <a:lumMod val="75000"/>
                </a:schemeClr>
              </a:solidFill>
            </a:rPr>
            <a:t>5 MW </a:t>
          </a:r>
          <a:r>
            <a:rPr lang="en-US" sz="1100" kern="1200" dirty="0" smtClean="0">
              <a:solidFill>
                <a:schemeClr val="accent1">
                  <a:lumMod val="75000"/>
                </a:schemeClr>
              </a:solidFill>
            </a:rPr>
            <a:t>system located at Grassland Regional Park in Davis, CA</a:t>
          </a:r>
          <a:endParaRPr lang="en-US" sz="1100" kern="1200" dirty="0">
            <a:solidFill>
              <a:schemeClr val="accent1">
                <a:lumMod val="75000"/>
              </a:schemeClr>
            </a:solidFill>
          </a:endParaRPr>
        </a:p>
        <a:p>
          <a:pPr marL="114300" lvl="2" indent="-57150" algn="l" defTabSz="488950">
            <a:lnSpc>
              <a:spcPct val="90000"/>
            </a:lnSpc>
            <a:spcBef>
              <a:spcPct val="0"/>
            </a:spcBef>
            <a:spcAft>
              <a:spcPct val="15000"/>
            </a:spcAft>
            <a:buChar char="••"/>
          </a:pPr>
          <a:r>
            <a:rPr lang="en-US" sz="1100" kern="1200" dirty="0" smtClean="0">
              <a:solidFill>
                <a:schemeClr val="accent1">
                  <a:lumMod val="75000"/>
                </a:schemeClr>
              </a:solidFill>
            </a:rPr>
            <a:t>Production of 52% more energy than used (extra sold back to utility)</a:t>
          </a:r>
          <a:endParaRPr lang="en-US" sz="1100" kern="1200" dirty="0">
            <a:solidFill>
              <a:schemeClr val="accent1">
                <a:lumMod val="75000"/>
              </a:schemeClr>
            </a:solidFill>
          </a:endParaRPr>
        </a:p>
        <a:p>
          <a:pPr marL="114300" lvl="2" indent="-57150" algn="l" defTabSz="488950">
            <a:lnSpc>
              <a:spcPct val="90000"/>
            </a:lnSpc>
            <a:spcBef>
              <a:spcPct val="0"/>
            </a:spcBef>
            <a:spcAft>
              <a:spcPct val="15000"/>
            </a:spcAft>
            <a:buChar char="••"/>
          </a:pPr>
          <a:r>
            <a:rPr lang="en-US" sz="1100" kern="1200" dirty="0" smtClean="0">
              <a:solidFill>
                <a:schemeClr val="accent1">
                  <a:lumMod val="75000"/>
                </a:schemeClr>
              </a:solidFill>
            </a:rPr>
            <a:t>These two arrays eliminate the County’s $1.4 million annual electricity bill</a:t>
          </a:r>
          <a:endParaRPr lang="en-US" sz="1100" kern="1200" dirty="0">
            <a:solidFill>
              <a:schemeClr val="accent1">
                <a:lumMod val="75000"/>
              </a:schemeClr>
            </a:solidFill>
          </a:endParaRPr>
        </a:p>
      </dsp:txBody>
      <dsp:txXfrm>
        <a:off x="0" y="541080"/>
        <a:ext cx="3355534" cy="2717550"/>
      </dsp:txXfrm>
    </dsp:sp>
    <dsp:sp modelId="{25E405F3-5DB0-4FE1-A8B7-27A5CD199D2B}">
      <dsp:nvSpPr>
        <dsp:cNvPr id="0" name=""/>
        <dsp:cNvSpPr/>
      </dsp:nvSpPr>
      <dsp:spPr>
        <a:xfrm>
          <a:off x="3803426" y="0"/>
          <a:ext cx="3270232" cy="5594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Cost-Effective Plan</a:t>
          </a:r>
          <a:endParaRPr lang="en-US" sz="1600" kern="1200" dirty="0"/>
        </a:p>
      </dsp:txBody>
      <dsp:txXfrm>
        <a:off x="3803426" y="0"/>
        <a:ext cx="3270232" cy="559483"/>
      </dsp:txXfrm>
    </dsp:sp>
    <dsp:sp modelId="{F7192FCC-4AF4-4371-AA50-7E8E864C0A45}">
      <dsp:nvSpPr>
        <dsp:cNvPr id="0" name=""/>
        <dsp:cNvSpPr/>
      </dsp:nvSpPr>
      <dsp:spPr>
        <a:xfrm>
          <a:off x="3797406" y="0"/>
          <a:ext cx="3276252" cy="22287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latin typeface="Arial Rounded MT Bold" panose="020F0704030504030204" pitchFamily="34" charset="0"/>
          </a:endParaRPr>
        </a:p>
        <a:p>
          <a:pPr marL="171450" lvl="1" indent="-171450" algn="l" defTabSz="711200">
            <a:lnSpc>
              <a:spcPct val="90000"/>
            </a:lnSpc>
            <a:spcBef>
              <a:spcPct val="0"/>
            </a:spcBef>
            <a:spcAft>
              <a:spcPct val="15000"/>
            </a:spcAft>
            <a:buChar char="••"/>
          </a:pPr>
          <a:r>
            <a:rPr lang="en-US" sz="1600" i="1" kern="1200" dirty="0" smtClean="0">
              <a:solidFill>
                <a:schemeClr val="accent1">
                  <a:lumMod val="75000"/>
                </a:schemeClr>
              </a:solidFill>
              <a:latin typeface="Arial Rounded MT Bold" panose="020F0704030504030204" pitchFamily="34" charset="0"/>
            </a:rPr>
            <a:t>All of the projects completed with zero upfront capital financing costs; achieved through various federal subsidized bond programs and loans</a:t>
          </a:r>
          <a:r>
            <a:rPr lang="en-US" sz="1600" kern="1200" dirty="0" smtClean="0">
              <a:solidFill>
                <a:schemeClr val="accent1">
                  <a:lumMod val="75000"/>
                </a:schemeClr>
              </a:solidFill>
              <a:latin typeface="Arial Rounded MT Bold" panose="020F0704030504030204" pitchFamily="34" charset="0"/>
            </a:rPr>
            <a:t>.</a:t>
          </a:r>
          <a:endParaRPr lang="en-US" sz="1600" kern="1200" dirty="0">
            <a:solidFill>
              <a:schemeClr val="accent1">
                <a:lumMod val="75000"/>
              </a:schemeClr>
            </a:solidFill>
            <a:latin typeface="Arial Rounded MT Bold" panose="020F0704030504030204" pitchFamily="34" charset="0"/>
          </a:endParaRPr>
        </a:p>
      </dsp:txBody>
      <dsp:txXfrm>
        <a:off x="3797406" y="0"/>
        <a:ext cx="3276252" cy="2228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CDB82-E6EF-4393-BFC0-7BB3720AE39B}">
      <dsp:nvSpPr>
        <dsp:cNvPr id="0" name=""/>
        <dsp:cNvSpPr/>
      </dsp:nvSpPr>
      <dsp:spPr>
        <a:xfrm>
          <a:off x="82569" y="1734655"/>
          <a:ext cx="1685670" cy="6742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perspectiveFront" fov="4200000"/>
          <a:lightRig rig="balanced" dir="tl">
            <a:rot lat="0" lon="0" rev="18600000"/>
          </a:lightRig>
        </a:scene3d>
        <a:sp3d prstMaterial="metal">
          <a:bevelT w="63500" h="50800" prst="angle"/>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parajita" panose="020B0604020202020204" pitchFamily="34" charset="0"/>
              <a:cs typeface="Aparajita" panose="020B0604020202020204" pitchFamily="34" charset="0"/>
            </a:rPr>
            <a:t>Tax-Exempt Lease Purchase (TELP)</a:t>
          </a:r>
          <a:endParaRPr lang="en-US" sz="2000" b="1" kern="1200" dirty="0">
            <a:latin typeface="Aparajita" panose="020B0604020202020204" pitchFamily="34" charset="0"/>
            <a:cs typeface="Aparajita" panose="020B0604020202020204" pitchFamily="34" charset="0"/>
          </a:endParaRPr>
        </a:p>
      </dsp:txBody>
      <dsp:txXfrm>
        <a:off x="82569" y="1734655"/>
        <a:ext cx="1685670" cy="674268"/>
      </dsp:txXfrm>
    </dsp:sp>
    <dsp:sp modelId="{F3B11647-371B-4200-B11C-25B460ACD979}">
      <dsp:nvSpPr>
        <dsp:cNvPr id="0" name=""/>
        <dsp:cNvSpPr/>
      </dsp:nvSpPr>
      <dsp:spPr>
        <a:xfrm>
          <a:off x="19814" y="2560684"/>
          <a:ext cx="1654288" cy="8434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26670" tIns="26670" rIns="35560" bIns="40005" numCol="1" spcCol="1270" anchor="t" anchorCtr="0">
          <a:noAutofit/>
        </a:bodyPr>
        <a:lstStyle/>
        <a:p>
          <a:pPr marL="57150" lvl="1" indent="-57150" algn="l" defTabSz="222250">
            <a:lnSpc>
              <a:spcPct val="90000"/>
            </a:lnSpc>
            <a:spcBef>
              <a:spcPct val="0"/>
            </a:spcBef>
            <a:spcAft>
              <a:spcPct val="15000"/>
            </a:spcAft>
            <a:buChar char="••"/>
          </a:pPr>
          <a:r>
            <a:rPr lang="en-US" sz="500" kern="1200" dirty="0" smtClean="0"/>
            <a:t>TELPs allow a public sector organization to borrow large sums of money from the capital markets to finance major capital projects without having to issue municipal bonds.  When properly structured, this type of financing mechanism allows public sector agencies to draw on dollars saved from future utility bills to pay for new, energy-efficient equipment today</a:t>
          </a:r>
          <a:endParaRPr lang="en-US" sz="500" kern="1200" dirty="0"/>
        </a:p>
      </dsp:txBody>
      <dsp:txXfrm>
        <a:off x="19814" y="2560684"/>
        <a:ext cx="1654288" cy="843444"/>
      </dsp:txXfrm>
    </dsp:sp>
    <dsp:sp modelId="{71D87379-0D62-493E-9F7E-3A41B8BC3F0B}">
      <dsp:nvSpPr>
        <dsp:cNvPr id="0" name=""/>
        <dsp:cNvSpPr/>
      </dsp:nvSpPr>
      <dsp:spPr>
        <a:xfrm>
          <a:off x="5526242" y="405659"/>
          <a:ext cx="1654288" cy="12104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perspectiveFront" fov="4200000"/>
          <a:lightRig rig="balanced" dir="tl">
            <a:rot lat="0" lon="0" rev="18600000"/>
          </a:lightRig>
        </a:scene3d>
        <a:sp3d prstMaterial="metal">
          <a:bevelT w="63500" h="50800" prst="angle"/>
        </a:sp3d>
      </dsp:spPr>
      <dsp:style>
        <a:lnRef idx="1">
          <a:scrgbClr r="0" g="0" b="0"/>
        </a:lnRef>
        <a:fillRef idx="3">
          <a:scrgbClr r="0" g="0" b="0"/>
        </a:fillRef>
        <a:effectRef idx="3">
          <a:scrgbClr r="0" g="0" b="0"/>
        </a:effectRef>
        <a:fontRef idx="minor">
          <a:schemeClr val="lt1"/>
        </a:fontRef>
      </dsp:style>
      <dsp:txBody>
        <a:bodyPr spcFirstLastPara="0" vert="horz" wrap="square" lIns="35560" tIns="20320" rIns="35560" bIns="20320" numCol="1" spcCol="1270" anchor="ctr" anchorCtr="0">
          <a:noAutofit/>
        </a:bodyPr>
        <a:lstStyle/>
        <a:p>
          <a:pPr lvl="0" algn="ctr" defTabSz="222250">
            <a:lnSpc>
              <a:spcPct val="90000"/>
            </a:lnSpc>
            <a:spcBef>
              <a:spcPct val="0"/>
            </a:spcBef>
            <a:spcAft>
              <a:spcPct val="35000"/>
            </a:spcAft>
          </a:pPr>
          <a:r>
            <a:rPr lang="en-US" sz="500" kern="1200" dirty="0" smtClean="0"/>
            <a:t>On-Bill Financing (OBF)</a:t>
          </a:r>
          <a:endParaRPr lang="en-US" sz="500" kern="1200" dirty="0"/>
        </a:p>
      </dsp:txBody>
      <dsp:txXfrm>
        <a:off x="5526242" y="405659"/>
        <a:ext cx="1654288" cy="1210479"/>
      </dsp:txXfrm>
    </dsp:sp>
    <dsp:sp modelId="{4B864F68-62DA-4AEB-8B29-4FBE8726D55B}">
      <dsp:nvSpPr>
        <dsp:cNvPr id="0" name=""/>
        <dsp:cNvSpPr/>
      </dsp:nvSpPr>
      <dsp:spPr>
        <a:xfrm>
          <a:off x="5050948" y="3037269"/>
          <a:ext cx="1654288" cy="8434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26670" tIns="26670" rIns="35560" bIns="40005" numCol="1" spcCol="1270" anchor="t" anchorCtr="0">
          <a:noAutofit/>
        </a:bodyPr>
        <a:lstStyle/>
        <a:p>
          <a:pPr marL="57150" lvl="1" indent="-57150" algn="l" defTabSz="222250">
            <a:lnSpc>
              <a:spcPct val="90000"/>
            </a:lnSpc>
            <a:spcBef>
              <a:spcPct val="0"/>
            </a:spcBef>
            <a:spcAft>
              <a:spcPct val="15000"/>
            </a:spcAft>
            <a:buChar char="••"/>
          </a:pPr>
          <a:r>
            <a:rPr lang="en-US" sz="500" kern="1200" dirty="0" smtClean="0"/>
            <a:t>OBF helps municipalities finance qualifying energy efficiency projects.  Qualifying entities can fund energy efficiency projects for zero interest, no fees and repay the loan in monthly installments that are added as a line item on a utility bill.  In California, OBF is eligible to non-residential customers of investor-owned utilities (IOUs): PG&amp;E, SoCal Edison, SoCal Gas and SDG&amp;E</a:t>
          </a:r>
          <a:endParaRPr lang="en-US" sz="500" b="1" kern="1200" dirty="0"/>
        </a:p>
      </dsp:txBody>
      <dsp:txXfrm>
        <a:off x="5050948" y="3037269"/>
        <a:ext cx="1654288" cy="843444"/>
      </dsp:txXfrm>
    </dsp:sp>
    <dsp:sp modelId="{17A04974-6D51-47EE-8AFC-47D274A39C6E}">
      <dsp:nvSpPr>
        <dsp:cNvPr id="0" name=""/>
        <dsp:cNvSpPr/>
      </dsp:nvSpPr>
      <dsp:spPr>
        <a:xfrm>
          <a:off x="7377611" y="0"/>
          <a:ext cx="1654288" cy="22291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perspectiveFront" fov="4200000"/>
          <a:lightRig rig="balanced" dir="tl">
            <a:rot lat="0" lon="0" rev="18600000"/>
          </a:lightRig>
        </a:scene3d>
        <a:sp3d prstMaterial="metal">
          <a:bevelT w="63500" h="50800" prst="angle"/>
        </a:sp3d>
      </dsp:spPr>
      <dsp:style>
        <a:lnRef idx="1">
          <a:scrgbClr r="0" g="0" b="0"/>
        </a:lnRef>
        <a:fillRef idx="3">
          <a:scrgbClr r="0" g="0" b="0"/>
        </a:fillRef>
        <a:effectRef idx="3">
          <a:scrgbClr r="0" g="0" b="0"/>
        </a:effectRef>
        <a:fontRef idx="minor">
          <a:schemeClr val="lt1"/>
        </a:fontRef>
      </dsp:style>
      <dsp:txBody>
        <a:bodyPr spcFirstLastPara="0" vert="horz" wrap="square" lIns="35560" tIns="20320" rIns="35560" bIns="20320" numCol="1" spcCol="1270" anchor="ctr" anchorCtr="0">
          <a:noAutofit/>
        </a:bodyPr>
        <a:lstStyle/>
        <a:p>
          <a:pPr lvl="0" algn="ctr" defTabSz="222250">
            <a:lnSpc>
              <a:spcPct val="90000"/>
            </a:lnSpc>
            <a:spcBef>
              <a:spcPct val="0"/>
            </a:spcBef>
            <a:spcAft>
              <a:spcPct val="35000"/>
            </a:spcAft>
          </a:pPr>
          <a:r>
            <a:rPr lang="en-US" sz="500" b="1" kern="1200" dirty="0" smtClean="0"/>
            <a:t>Energy Project Lease Financing</a:t>
          </a:r>
          <a:endParaRPr lang="en-US" sz="500" kern="1200" dirty="0"/>
        </a:p>
      </dsp:txBody>
      <dsp:txXfrm>
        <a:off x="7377611" y="0"/>
        <a:ext cx="1654288" cy="2229170"/>
      </dsp:txXfrm>
    </dsp:sp>
    <dsp:sp modelId="{D2EA6FDE-E449-48A8-B0A7-4E0E683DF450}">
      <dsp:nvSpPr>
        <dsp:cNvPr id="0" name=""/>
        <dsp:cNvSpPr/>
      </dsp:nvSpPr>
      <dsp:spPr>
        <a:xfrm>
          <a:off x="7372234" y="3393168"/>
          <a:ext cx="1654288" cy="8434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26670" tIns="26670" rIns="35560" bIns="40005" numCol="1" spcCol="1270" anchor="t" anchorCtr="0">
          <a:noAutofit/>
        </a:bodyPr>
        <a:lstStyle/>
        <a:p>
          <a:pPr marL="57150" lvl="1" indent="-57150" algn="l" defTabSz="222250">
            <a:lnSpc>
              <a:spcPct val="90000"/>
            </a:lnSpc>
            <a:spcBef>
              <a:spcPct val="0"/>
            </a:spcBef>
            <a:spcAft>
              <a:spcPct val="15000"/>
            </a:spcAft>
            <a:buChar char="••"/>
          </a:pPr>
          <a:r>
            <a:rPr lang="en-US" sz="500" kern="1200" dirty="0" smtClean="0"/>
            <a:t>Available to public agencies throughout California, this flexible low-interest loan from a private lender can be used in conjunction with other utility or public financing, rebates, and incentives.  Authorized by the CPUC and designed exclusively for public agencies, it addresses challenges agencies face when trying to finance energy efficiency, water saving and renewable energy projects.  Minimum loan is $250,000, but multiple projects can be bundled under a single loan.  </a:t>
          </a:r>
          <a:endParaRPr lang="en-US" sz="500" kern="1200" dirty="0"/>
        </a:p>
      </dsp:txBody>
      <dsp:txXfrm>
        <a:off x="7372234" y="3393168"/>
        <a:ext cx="1654288" cy="843444"/>
      </dsp:txXfrm>
    </dsp:sp>
    <dsp:sp modelId="{7CAC0FBB-BDBD-41F6-B345-41B4503F5B55}">
      <dsp:nvSpPr>
        <dsp:cNvPr id="0" name=""/>
        <dsp:cNvSpPr/>
      </dsp:nvSpPr>
      <dsp:spPr>
        <a:xfrm>
          <a:off x="3601692" y="0"/>
          <a:ext cx="1609340" cy="39823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perspectiveFront" fov="4200000"/>
          <a:lightRig rig="balanced" dir="tl">
            <a:rot lat="0" lon="0" rev="18600000"/>
          </a:lightRig>
        </a:scene3d>
        <a:sp3d prstMaterial="metal">
          <a:bevelT w="63500" h="50800" prst="angle"/>
        </a:sp3d>
      </dsp:spPr>
      <dsp:style>
        <a:lnRef idx="1">
          <a:scrgbClr r="0" g="0" b="0"/>
        </a:lnRef>
        <a:fillRef idx="3">
          <a:scrgbClr r="0" g="0" b="0"/>
        </a:fillRef>
        <a:effectRef idx="3">
          <a:scrgbClr r="0" g="0" b="0"/>
        </a:effectRef>
        <a:fontRef idx="minor">
          <a:schemeClr val="lt1"/>
        </a:fontRef>
      </dsp:style>
      <dsp:txBody>
        <a:bodyPr spcFirstLastPara="0" vert="horz" wrap="square" lIns="35560" tIns="20320" rIns="35560" bIns="20320" numCol="1" spcCol="1270" anchor="ctr" anchorCtr="0">
          <a:noAutofit/>
        </a:bodyPr>
        <a:lstStyle/>
        <a:p>
          <a:pPr lvl="0" algn="ctr" defTabSz="222250">
            <a:lnSpc>
              <a:spcPct val="90000"/>
            </a:lnSpc>
            <a:spcBef>
              <a:spcPct val="0"/>
            </a:spcBef>
            <a:spcAft>
              <a:spcPct val="35000"/>
            </a:spcAft>
          </a:pPr>
          <a:r>
            <a:rPr lang="en-US" sz="500" b="1" kern="1200" dirty="0" smtClean="0"/>
            <a:t>Qualified Energy Conservation Bond</a:t>
          </a:r>
          <a:endParaRPr lang="en-US" sz="500" kern="1200" dirty="0"/>
        </a:p>
      </dsp:txBody>
      <dsp:txXfrm>
        <a:off x="3601692" y="0"/>
        <a:ext cx="1609340" cy="3982302"/>
      </dsp:txXfrm>
    </dsp:sp>
    <dsp:sp modelId="{029E12E1-309D-46AA-AB26-EE60BD5C674A}">
      <dsp:nvSpPr>
        <dsp:cNvPr id="0" name=""/>
        <dsp:cNvSpPr/>
      </dsp:nvSpPr>
      <dsp:spPr>
        <a:xfrm>
          <a:off x="3440063" y="4035470"/>
          <a:ext cx="1654288" cy="8434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26670" tIns="26670" rIns="35560" bIns="40005" numCol="1" spcCol="1270" anchor="t" anchorCtr="0">
          <a:noAutofit/>
        </a:bodyPr>
        <a:lstStyle/>
        <a:p>
          <a:pPr marL="57150" lvl="1" indent="-57150" algn="l" defTabSz="222250">
            <a:lnSpc>
              <a:spcPct val="90000"/>
            </a:lnSpc>
            <a:spcBef>
              <a:spcPct val="0"/>
            </a:spcBef>
            <a:spcAft>
              <a:spcPct val="15000"/>
            </a:spcAft>
            <a:buChar char="••"/>
          </a:pPr>
          <a:r>
            <a:rPr lang="en-US" sz="500" kern="1200" dirty="0" smtClean="0"/>
            <a:t>The conservation bonds offered states and municipalities a chance to tap into federal money to finance projects. Under the program, the federal government covers up to 70 percent of the applicable tax credit rate as a direct payment to the issuer or as a tax credit to the investor. For eligible localities, it can effectively bring their interest cost down to about 0.5 to 1.5 percent.  Congress authorized $3.2 billion for the program, which is allocated to states and then divided up by large cities and counties.</a:t>
          </a:r>
          <a:endParaRPr lang="en-US" sz="500" kern="1200" dirty="0"/>
        </a:p>
      </dsp:txBody>
      <dsp:txXfrm>
        <a:off x="3440063" y="4035470"/>
        <a:ext cx="1654288" cy="843444"/>
      </dsp:txXfrm>
    </dsp:sp>
    <dsp:sp modelId="{134C083A-0F3C-42D3-B41B-E5BC95A0F26F}">
      <dsp:nvSpPr>
        <dsp:cNvPr id="0" name=""/>
        <dsp:cNvSpPr/>
      </dsp:nvSpPr>
      <dsp:spPr>
        <a:xfrm>
          <a:off x="1832861" y="1552967"/>
          <a:ext cx="1756721" cy="7026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scene3d>
          <a:camera prst="perspectiveFront" fov="4200000"/>
          <a:lightRig rig="balanced" dir="tl">
            <a:rot lat="0" lon="0" rev="18600000"/>
          </a:lightRig>
        </a:scene3d>
        <a:sp3d prstMaterial="metal">
          <a:bevelT w="63500" h="50800" prst="angle"/>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latin typeface="Sakkal Majalla" panose="02000000000000000000" pitchFamily="2" charset="-78"/>
              <a:cs typeface="Sakkal Majalla" panose="02000000000000000000" pitchFamily="2" charset="-78"/>
            </a:rPr>
            <a:t>California Energy Commission 1% Energy Efficiency and Generation Loans</a:t>
          </a:r>
          <a:endParaRPr lang="en-US" sz="1400" kern="1200" dirty="0">
            <a:latin typeface="Sakkal Majalla" panose="02000000000000000000" pitchFamily="2" charset="-78"/>
            <a:cs typeface="Sakkal Majalla" panose="02000000000000000000" pitchFamily="2" charset="-78"/>
          </a:endParaRPr>
        </a:p>
      </dsp:txBody>
      <dsp:txXfrm>
        <a:off x="1832861" y="1552967"/>
        <a:ext cx="1756721" cy="702688"/>
      </dsp:txXfrm>
    </dsp:sp>
    <dsp:sp modelId="{9D1B88A7-424B-4A43-BC98-0216EBE4AEA0}">
      <dsp:nvSpPr>
        <dsp:cNvPr id="0" name=""/>
        <dsp:cNvSpPr/>
      </dsp:nvSpPr>
      <dsp:spPr>
        <a:xfrm>
          <a:off x="1311694" y="2751391"/>
          <a:ext cx="1654288" cy="8434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bliqueTopRight"/>
          <a:lightRig rig="threePt" dir="tl"/>
        </a:scene3d>
        <a:sp3d>
          <a:bevelT w="25400" h="25400"/>
        </a:sp3d>
      </dsp:spPr>
      <dsp:style>
        <a:lnRef idx="1">
          <a:scrgbClr r="0" g="0" b="0"/>
        </a:lnRef>
        <a:fillRef idx="1">
          <a:scrgbClr r="0" g="0" b="0"/>
        </a:fillRef>
        <a:effectRef idx="2">
          <a:scrgbClr r="0" g="0" b="0"/>
        </a:effectRef>
        <a:fontRef idx="minor"/>
      </dsp:style>
      <dsp:txBody>
        <a:bodyPr spcFirstLastPara="0" vert="horz" wrap="square" lIns="26670" tIns="26670" rIns="35560" bIns="40005" numCol="1" spcCol="1270" anchor="t" anchorCtr="0">
          <a:noAutofit/>
        </a:bodyPr>
        <a:lstStyle/>
        <a:p>
          <a:pPr marL="57150" lvl="1" indent="-57150" algn="l" defTabSz="222250">
            <a:lnSpc>
              <a:spcPct val="90000"/>
            </a:lnSpc>
            <a:spcBef>
              <a:spcPct val="0"/>
            </a:spcBef>
            <a:spcAft>
              <a:spcPct val="15000"/>
            </a:spcAft>
            <a:buChar char="••"/>
          </a:pPr>
          <a:r>
            <a:rPr lang="en-US" sz="500" kern="1200" dirty="0" smtClean="0"/>
            <a:t>Over $22 million in loan funds from the Energy Commission are available for cost-saving energy projects.  The Energy Conservation Assistance Account (ECAA) offers 1% interest rate loans for public entities in California installing eligible projects including energy efficiency and renewable technologies.</a:t>
          </a:r>
          <a:endParaRPr lang="en-US" sz="500" kern="1200" dirty="0"/>
        </a:p>
      </dsp:txBody>
      <dsp:txXfrm>
        <a:off x="1311694" y="2751391"/>
        <a:ext cx="1654288" cy="843444"/>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D00C7-25F4-4D7C-87FB-E20D76B5D212}" type="datetimeFigureOut">
              <a:rPr lang="en-US" smtClean="0"/>
              <a:t>6/6/2014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75199-3AC7-4555-8C0E-8A95A336911A}" type="slidenum">
              <a:rPr lang="en-US" smtClean="0"/>
              <a:t>‹#›</a:t>
            </a:fld>
            <a:endParaRPr lang="en-US"/>
          </a:p>
        </p:txBody>
      </p:sp>
    </p:spTree>
    <p:extLst>
      <p:ext uri="{BB962C8B-B14F-4D97-AF65-F5344CB8AC3E}">
        <p14:creationId xmlns:p14="http://schemas.microsoft.com/office/powerpoint/2010/main" val="259467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6/6/2014</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6/6/2014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6/6/2014</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leantechnica.com/2014/04/28/yolo-county-americas-1st-grid-positive-county/" TargetMode="External"/><Relationship Id="rId2" Type="http://schemas.openxmlformats.org/officeDocument/2006/relationships/hyperlink" Target="http://ecowatch.com/2014/04/16/california-county-152-percent-solar/" TargetMode="External"/><Relationship Id="rId1" Type="http://schemas.openxmlformats.org/officeDocument/2006/relationships/slideLayout" Target="../slideLayouts/slideLayout2.xml"/><Relationship Id="rId6" Type="http://schemas.openxmlformats.org/officeDocument/2006/relationships/hyperlink" Target="http://www.nrel.gov/docs/fy11osti/49450.pdf" TargetMode="External"/><Relationship Id="rId5" Type="http://schemas.openxmlformats.org/officeDocument/2006/relationships/hyperlink" Target="http://www.yolocounty.org/home/showdocument?id=20514" TargetMode="External"/><Relationship Id="rId4" Type="http://schemas.openxmlformats.org/officeDocument/2006/relationships/hyperlink" Target="http://www.pv-tech.org/news/sunpower_to_install_two_solar_systems_for_yolo_county_in_californi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mmirror.com/articles/News/Santa-Monica-City-Hall-Purchases-Renewable-Electricity/3572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vtech.com/technology/Austin-Texas-Switches-to-All-Renewable-Energy.html" TargetMode="External"/><Relationship Id="rId2" Type="http://schemas.openxmlformats.org/officeDocument/2006/relationships/hyperlink" Target="http://www.governing.com/topics/energy-env/austin-goes-100-percent-renewable.html" TargetMode="External"/><Relationship Id="rId1" Type="http://schemas.openxmlformats.org/officeDocument/2006/relationships/slideLayout" Target="../slideLayouts/slideLayout2.xml"/><Relationship Id="rId5" Type="http://schemas.openxmlformats.org/officeDocument/2006/relationships/hyperlink" Target="http://www.irena.org/Publications/RE_Policy_Cities_CaseStudies/IRENA%20cities%20case%204%20Austin.pdf" TargetMode="External"/><Relationship Id="rId4" Type="http://schemas.openxmlformats.org/officeDocument/2006/relationships/hyperlink" Target="http://www.sustainablecitynetwork.com/topic_channels/energy/article_4b001bd2-ef04-11e0-ab44-0019bb30f31a.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ustainable.dc.gov/release/dc-government-increases-proportion-green-electricity-100-percent-purchases-wins-epa-award" TargetMode="External"/><Relationship Id="rId2" Type="http://schemas.openxmlformats.org/officeDocument/2006/relationships/hyperlink" Target="http://www.wges.com/page/press_detail.php?p=62" TargetMode="External"/><Relationship Id="rId1" Type="http://schemas.openxmlformats.org/officeDocument/2006/relationships/slideLayout" Target="../slideLayouts/slideLayout2.xml"/><Relationship Id="rId5" Type="http://schemas.openxmlformats.org/officeDocument/2006/relationships/hyperlink" Target="http://www.sustainablecommunityinitiatives.org/html/DCWINDPOWER.pdf" TargetMode="External"/><Relationship Id="rId4" Type="http://schemas.openxmlformats.org/officeDocument/2006/relationships/hyperlink" Target="http://inhabitat.com/dcs-government-agencies-to-be-100-percent-powered-by-wind-energy/wind-power-dc-government-2/"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esrenew.com/aboutsolar/content/doc/67" TargetMode="External"/><Relationship Id="rId2" Type="http://schemas.openxmlformats.org/officeDocument/2006/relationships/hyperlink" Target="http://www.portofportland.com/publications/PortCurrents/?tag=/solar+panels" TargetMode="External"/><Relationship Id="rId1" Type="http://schemas.openxmlformats.org/officeDocument/2006/relationships/slideLayout" Target="../slideLayouts/slideLayout2.xml"/><Relationship Id="rId6" Type="http://schemas.openxmlformats.org/officeDocument/2006/relationships/hyperlink" Target="https://www.pacificpower.net/env/bsre/cpf.html" TargetMode="External"/><Relationship Id="rId5" Type="http://schemas.openxmlformats.org/officeDocument/2006/relationships/hyperlink" Target="http://www.politico.com/story/2013/06/cape-wind-project-energy-offshore-93255.html" TargetMode="External"/><Relationship Id="rId4" Type="http://schemas.openxmlformats.org/officeDocument/2006/relationships/hyperlink" Target="http://www.getf.org/wp-content/uploads/2011/06/2013-Update-Environmental-Initiatives-Worldwide-UPDATE-August-2013-Final-II.pdf"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7969"/>
            <a:ext cx="9144000" cy="1331871"/>
          </a:xfr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50000" t="50000" r="50000" b="50000"/>
            </a:path>
            <a:tileRect/>
          </a:gradFill>
          <a:ln w="76200">
            <a:noFill/>
          </a:ln>
        </p:spPr>
        <p:txBody>
          <a:bodyPr>
            <a:noAutofit/>
          </a:bodyPr>
          <a:lstStyle/>
          <a:p>
            <a:r>
              <a:rPr lang="en-US" sz="4400" b="1" dirty="0" smtClean="0">
                <a:latin typeface="Tw Cen MT Condensed" panose="020B0606020104020203" pitchFamily="34" charset="0"/>
                <a:cs typeface="Times New Roman" panose="02020603050405020304" pitchFamily="18" charset="0"/>
              </a:rPr>
              <a:t>100% Renewable </a:t>
            </a:r>
            <a:r>
              <a:rPr lang="en-US" sz="4400" b="1" dirty="0" smtClean="0">
                <a:latin typeface="Tw Cen MT Condensed" panose="020B0606020104020203" pitchFamily="34" charset="0"/>
                <a:cs typeface="Times New Roman" panose="02020603050405020304" pitchFamily="18" charset="0"/>
              </a:rPr>
              <a:t>Cities</a:t>
            </a:r>
            <a:r>
              <a:rPr lang="en-US" sz="3200" b="1" dirty="0">
                <a:latin typeface="Tw Cen MT Condensed" panose="020B0606020104020203" pitchFamily="34" charset="0"/>
                <a:cs typeface="Times New Roman" panose="02020603050405020304" pitchFamily="18" charset="0"/>
              </a:rPr>
              <a:t/>
            </a:r>
            <a:br>
              <a:rPr lang="en-US" sz="3200" b="1" dirty="0">
                <a:latin typeface="Tw Cen MT Condensed" panose="020B0606020104020203" pitchFamily="34" charset="0"/>
                <a:cs typeface="Times New Roman" panose="02020603050405020304" pitchFamily="18" charset="0"/>
              </a:rPr>
            </a:br>
            <a:r>
              <a:rPr lang="en-US" sz="3200" b="1" dirty="0" smtClean="0">
                <a:latin typeface="Tw Cen MT Condensed" panose="020B0606020104020203" pitchFamily="34" charset="0"/>
                <a:cs typeface="Times New Roman" panose="02020603050405020304" pitchFamily="18" charset="0"/>
              </a:rPr>
              <a:t>	</a:t>
            </a:r>
            <a:r>
              <a:rPr lang="en-US" sz="3200" b="1" i="1" dirty="0" smtClean="0">
                <a:latin typeface="Tw Cen MT Condensed" panose="020B0606020104020203" pitchFamily="34" charset="0"/>
                <a:cs typeface="Times New Roman" panose="02020603050405020304" pitchFamily="18" charset="0"/>
              </a:rPr>
              <a:t>How </a:t>
            </a:r>
            <a:r>
              <a:rPr lang="en-US" sz="3200" b="1" i="1" dirty="0" smtClean="0">
                <a:latin typeface="Tw Cen MT Condensed" panose="020B0606020104020203" pitchFamily="34" charset="0"/>
                <a:cs typeface="Times New Roman" panose="02020603050405020304" pitchFamily="18" charset="0"/>
              </a:rPr>
              <a:t>Others Have Done It</a:t>
            </a:r>
            <a:endParaRPr lang="en-US" sz="3200" b="1" i="1" dirty="0">
              <a:latin typeface="Tw Cen MT Condensed" panose="020B0606020104020203" pitchFamily="34"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743015" y="5586061"/>
            <a:ext cx="985578" cy="98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92125" y="5626235"/>
            <a:ext cx="1646193" cy="94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9144000" cy="155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44670" y="2956475"/>
            <a:ext cx="8047973" cy="2308324"/>
          </a:xfrm>
          <a:prstGeom prst="rect">
            <a:avLst/>
          </a:prstGeom>
        </p:spPr>
        <p:txBody>
          <a:bodyPr wrap="square">
            <a:spAutoFit/>
          </a:bodyPr>
          <a:lstStyle/>
          <a:p>
            <a:r>
              <a:rPr lang="en-US" dirty="0" smtClean="0">
                <a:solidFill>
                  <a:schemeClr val="accent6">
                    <a:lumMod val="50000"/>
                  </a:schemeClr>
                </a:solidFill>
                <a:latin typeface="Sakkal Majalla" panose="02000000000000000000" pitchFamily="2" charset="-78"/>
                <a:cs typeface="Sakkal Majalla" panose="02000000000000000000" pitchFamily="2" charset="-78"/>
              </a:rPr>
              <a:t>San Diego is a leader in clean energy development in the state and nation.  San Diego Gas and Electric has reached the 23.6% renewable energy portfolio mandate and is on track to reach 33% by 2020.  Commercial business and homeowners have added another 3% from solar PV on 33,000 rooftops. </a:t>
            </a:r>
          </a:p>
          <a:p>
            <a:r>
              <a:rPr lang="en-US" dirty="0" smtClean="0">
                <a:solidFill>
                  <a:schemeClr val="accent6">
                    <a:lumMod val="50000"/>
                  </a:schemeClr>
                </a:solidFill>
                <a:latin typeface="Sakkal Majalla" panose="02000000000000000000" pitchFamily="2" charset="-78"/>
                <a:cs typeface="Sakkal Majalla" panose="02000000000000000000" pitchFamily="2" charset="-78"/>
              </a:rPr>
              <a:t> </a:t>
            </a:r>
          </a:p>
          <a:p>
            <a:r>
              <a:rPr lang="en-US" dirty="0" smtClean="0">
                <a:solidFill>
                  <a:schemeClr val="accent6">
                    <a:lumMod val="50000"/>
                  </a:schemeClr>
                </a:solidFill>
                <a:latin typeface="Sakkal Majalla" panose="02000000000000000000" pitchFamily="2" charset="-78"/>
                <a:cs typeface="Sakkal Majalla" panose="02000000000000000000" pitchFamily="2" charset="-78"/>
              </a:rPr>
              <a:t>Yet the EPA features the </a:t>
            </a:r>
            <a:r>
              <a:rPr lang="en-US" dirty="0" smtClean="0">
                <a:solidFill>
                  <a:schemeClr val="accent6">
                    <a:lumMod val="50000"/>
                  </a:schemeClr>
                </a:solidFill>
                <a:latin typeface="Sakkal Majalla" panose="02000000000000000000" pitchFamily="2" charset="-78"/>
                <a:cs typeface="Sakkal Majalla" panose="02000000000000000000" pitchFamily="2" charset="-78"/>
              </a:rPr>
              <a:t>Top Cities and Institutions</a:t>
            </a:r>
            <a:r>
              <a:rPr lang="en-US" dirty="0" smtClean="0">
                <a:solidFill>
                  <a:schemeClr val="accent6">
                    <a:lumMod val="50000"/>
                  </a:schemeClr>
                </a:solidFill>
                <a:latin typeface="Sakkal Majalla" panose="02000000000000000000" pitchFamily="2" charset="-78"/>
                <a:cs typeface="Sakkal Majalla" panose="02000000000000000000" pitchFamily="2" charset="-78"/>
              </a:rPr>
              <a:t> that have achieved 100% renewable energy for their communities - 7 local governments have done it, including two in California: Santa Monica and Yolo County (near Davis).  California is a state that is blessed with abundant solar, wind and geothermal resources - so it's possible for San Diego to achieve the same goal if we have the political will and business commitment.</a:t>
            </a:r>
            <a:endParaRPr lang="en-US" dirty="0">
              <a:solidFill>
                <a:schemeClr val="accent6">
                  <a:lumMod val="50000"/>
                </a:schemeClr>
              </a:solidFill>
              <a:latin typeface="Sakkal Majalla" panose="02000000000000000000" pitchFamily="2" charset="-78"/>
              <a:cs typeface="Sakkal Majalla" panose="02000000000000000000" pitchFamily="2" charset="-78"/>
            </a:endParaRPr>
          </a:p>
        </p:txBody>
      </p:sp>
      <p:pic>
        <p:nvPicPr>
          <p:cNvPr id="3074" name="Picture 2" descr="http://www.wrsc.org/sites/default/files/resize/remote/5024a6c9d6c7186a39e0e29b06e9d1f6-420x9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49605" y="5898838"/>
            <a:ext cx="1750864" cy="40019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GENI - Global Energy Network Institute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7197" y="5770789"/>
            <a:ext cx="2066925" cy="4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874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216"/>
            <a:ext cx="8913813" cy="1098644"/>
          </a:xfrm>
          <a:solidFill>
            <a:schemeClr val="accent6">
              <a:lumMod val="60000"/>
              <a:lumOff val="40000"/>
            </a:schemeClr>
          </a:solidFill>
          <a:ln w="57150">
            <a:solidFill>
              <a:schemeClr val="accent1">
                <a:lumMod val="75000"/>
              </a:schemeClr>
            </a:solidFill>
          </a:ln>
        </p:spPr>
        <p:txBody>
          <a:bodyPr>
            <a:normAutofit fontScale="90000"/>
          </a:bodyPr>
          <a:lstStyle/>
          <a:p>
            <a:r>
              <a:rPr lang="en-US" sz="4000" b="1" i="1" dirty="0" smtClean="0">
                <a:solidFill>
                  <a:schemeClr val="accent6">
                    <a:lumMod val="50000"/>
                  </a:schemeClr>
                </a:solidFill>
                <a:latin typeface="Aparajita" panose="020B0604020202020204" pitchFamily="34" charset="0"/>
                <a:cs typeface="Aparajita" panose="020B0604020202020204" pitchFamily="34" charset="0"/>
              </a:rPr>
              <a:t>2</a:t>
            </a:r>
            <a:r>
              <a:rPr lang="en-US" sz="4000" b="1" i="1" baseline="30000" dirty="0" smtClean="0">
                <a:solidFill>
                  <a:schemeClr val="accent6">
                    <a:lumMod val="50000"/>
                  </a:schemeClr>
                </a:solidFill>
                <a:latin typeface="Aparajita" panose="020B0604020202020204" pitchFamily="34" charset="0"/>
                <a:cs typeface="Aparajita" panose="020B0604020202020204" pitchFamily="34" charset="0"/>
              </a:rPr>
              <a:t>nd</a:t>
            </a:r>
            <a:r>
              <a:rPr lang="en-US" sz="4000" b="1" i="1" dirty="0" smtClean="0">
                <a:solidFill>
                  <a:schemeClr val="accent6">
                    <a:lumMod val="50000"/>
                  </a:schemeClr>
                </a:solidFill>
                <a:latin typeface="Aparajita" panose="020B0604020202020204" pitchFamily="34" charset="0"/>
                <a:cs typeface="Aparajita" panose="020B0604020202020204" pitchFamily="34" charset="0"/>
              </a:rPr>
              <a:t> Array</a:t>
            </a:r>
            <a:r>
              <a:rPr lang="en-US" sz="4000" b="1" dirty="0" smtClean="0">
                <a:solidFill>
                  <a:schemeClr val="accent6">
                    <a:lumMod val="50000"/>
                  </a:schemeClr>
                </a:solidFill>
                <a:latin typeface="Aparajita" panose="020B0604020202020204" pitchFamily="34" charset="0"/>
                <a:cs typeface="Aparajita" panose="020B0604020202020204" pitchFamily="34" charset="0"/>
              </a:rPr>
              <a:t>: </a:t>
            </a:r>
            <a:r>
              <a:rPr lang="en-US" sz="4000" b="1" i="1" dirty="0" smtClean="0">
                <a:solidFill>
                  <a:schemeClr val="accent6">
                    <a:lumMod val="50000"/>
                  </a:schemeClr>
                </a:solidFill>
                <a:latin typeface="Aparajita" panose="020B0604020202020204" pitchFamily="34" charset="0"/>
                <a:cs typeface="Aparajita" panose="020B0604020202020204" pitchFamily="34" charset="0"/>
              </a:rPr>
              <a:t>Grassland Regional Park in Davis</a:t>
            </a:r>
            <a:endParaRPr lang="en-US" sz="4000" b="1" i="1" dirty="0">
              <a:solidFill>
                <a:schemeClr val="accent6">
                  <a:lumMod val="50000"/>
                </a:schemeClr>
              </a:solidFill>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353682" y="1466491"/>
            <a:ext cx="8479767" cy="5218981"/>
          </a:xfrm>
          <a:solidFill>
            <a:schemeClr val="accent6">
              <a:lumMod val="75000"/>
            </a:schemeClr>
          </a:solidFill>
          <a:ln w="57150">
            <a:solidFill>
              <a:schemeClr val="accent1">
                <a:lumMod val="75000"/>
              </a:schemeClr>
            </a:solidFill>
          </a:ln>
        </p:spPr>
        <p:txBody>
          <a:bodyPr>
            <a:normAutofit/>
          </a:bodyPr>
          <a:lstStyle/>
          <a:p>
            <a:r>
              <a:rPr lang="en-US" sz="3200" dirty="0" smtClean="0">
                <a:solidFill>
                  <a:schemeClr val="accent6">
                    <a:lumMod val="20000"/>
                    <a:lumOff val="80000"/>
                  </a:schemeClr>
                </a:solidFill>
                <a:latin typeface="Aparajita" panose="020B0604020202020204" pitchFamily="34" charset="0"/>
                <a:cs typeface="Aparajita" panose="020B0604020202020204" pitchFamily="34" charset="0"/>
              </a:rPr>
              <a:t>Two 2.5 MW </a:t>
            </a:r>
            <a:r>
              <a:rPr lang="en-US" dirty="0" smtClean="0">
                <a:solidFill>
                  <a:schemeClr val="accent6">
                    <a:lumMod val="20000"/>
                    <a:lumOff val="80000"/>
                  </a:schemeClr>
                </a:solidFill>
                <a:latin typeface="Aparajita" panose="020B0604020202020204" pitchFamily="34" charset="0"/>
                <a:cs typeface="Aparajita" panose="020B0604020202020204" pitchFamily="34" charset="0"/>
              </a:rPr>
              <a:t>arrays were installed at Grassland Regional Park in Davis and sell power back to PG&amp;E , the local utility company, through </a:t>
            </a:r>
            <a:r>
              <a:rPr lang="en-US" sz="2800" dirty="0" smtClean="0">
                <a:solidFill>
                  <a:schemeClr val="accent6">
                    <a:lumMod val="20000"/>
                    <a:lumOff val="80000"/>
                  </a:schemeClr>
                </a:solidFill>
                <a:latin typeface="Aparajita" panose="020B0604020202020204" pitchFamily="34" charset="0"/>
                <a:cs typeface="Aparajita" panose="020B0604020202020204" pitchFamily="34" charset="0"/>
              </a:rPr>
              <a:t>a feed-in-tariff (</a:t>
            </a:r>
            <a:r>
              <a:rPr lang="en-US" sz="2800" dirty="0" err="1" smtClean="0">
                <a:solidFill>
                  <a:schemeClr val="accent6">
                    <a:lumMod val="20000"/>
                    <a:lumOff val="80000"/>
                  </a:schemeClr>
                </a:solidFill>
                <a:latin typeface="Aparajita" panose="020B0604020202020204" pitchFamily="34" charset="0"/>
                <a:cs typeface="Aparajita" panose="020B0604020202020204" pitchFamily="34" charset="0"/>
              </a:rPr>
              <a:t>FiT</a:t>
            </a:r>
            <a:r>
              <a:rPr lang="en-US" sz="2800" dirty="0" smtClean="0">
                <a:solidFill>
                  <a:schemeClr val="accent6">
                    <a:lumMod val="20000"/>
                    <a:lumOff val="80000"/>
                  </a:schemeClr>
                </a:solidFill>
                <a:latin typeface="Aparajita" panose="020B0604020202020204" pitchFamily="34" charset="0"/>
                <a:cs typeface="Aparajita" panose="020B0604020202020204" pitchFamily="34" charset="0"/>
              </a:rPr>
              <a:t>).</a:t>
            </a:r>
          </a:p>
          <a:p>
            <a:r>
              <a:rPr lang="en-US" dirty="0" smtClean="0">
                <a:solidFill>
                  <a:schemeClr val="accent6">
                    <a:lumMod val="20000"/>
                    <a:lumOff val="80000"/>
                  </a:schemeClr>
                </a:solidFill>
                <a:latin typeface="Aparajita" panose="020B0604020202020204" pitchFamily="34" charset="0"/>
                <a:cs typeface="Aparajita" panose="020B0604020202020204" pitchFamily="34" charset="0"/>
              </a:rPr>
              <a:t>Both </a:t>
            </a:r>
            <a:r>
              <a:rPr lang="en-US" dirty="0" smtClean="0">
                <a:solidFill>
                  <a:schemeClr val="accent6">
                    <a:lumMod val="20000"/>
                    <a:lumOff val="80000"/>
                  </a:schemeClr>
                </a:solidFill>
                <a:latin typeface="Aparajita" panose="020B0604020202020204" pitchFamily="34" charset="0"/>
                <a:cs typeface="Aparajita" panose="020B0604020202020204" pitchFamily="34" charset="0"/>
              </a:rPr>
              <a:t>of these projects (Woodland site and Grassland Regional Park site) were </a:t>
            </a:r>
            <a:r>
              <a:rPr lang="en-US" dirty="0">
                <a:solidFill>
                  <a:schemeClr val="accent6">
                    <a:lumMod val="20000"/>
                    <a:lumOff val="80000"/>
                  </a:schemeClr>
                </a:solidFill>
                <a:latin typeface="Aparajita" panose="020B0604020202020204" pitchFamily="34" charset="0"/>
                <a:cs typeface="Aparajita" panose="020B0604020202020204" pitchFamily="34" charset="0"/>
              </a:rPr>
              <a:t>installed with </a:t>
            </a:r>
            <a:r>
              <a:rPr lang="en-US" sz="3200" b="1" dirty="0">
                <a:solidFill>
                  <a:schemeClr val="accent6">
                    <a:lumMod val="20000"/>
                    <a:lumOff val="80000"/>
                  </a:schemeClr>
                </a:solidFill>
                <a:latin typeface="Aparajita" panose="020B0604020202020204" pitchFamily="34" charset="0"/>
                <a:cs typeface="Aparajita" panose="020B0604020202020204" pitchFamily="34" charset="0"/>
              </a:rPr>
              <a:t>no capital investment.  </a:t>
            </a:r>
          </a:p>
          <a:p>
            <a:pPr lvl="1"/>
            <a:r>
              <a:rPr lang="en-US" dirty="0">
                <a:solidFill>
                  <a:schemeClr val="accent6">
                    <a:lumMod val="20000"/>
                    <a:lumOff val="80000"/>
                  </a:schemeClr>
                </a:solidFill>
                <a:latin typeface="Aparajita" panose="020B0604020202020204" pitchFamily="34" charset="0"/>
                <a:cs typeface="Aparajita" panose="020B0604020202020204" pitchFamily="34" charset="0"/>
              </a:rPr>
              <a:t>In partnership with the Yolo County Office of Education, the county secured</a:t>
            </a:r>
            <a:r>
              <a:rPr lang="en-US" sz="2400" dirty="0">
                <a:solidFill>
                  <a:schemeClr val="accent6">
                    <a:lumMod val="20000"/>
                    <a:lumOff val="80000"/>
                  </a:schemeClr>
                </a:solidFill>
                <a:latin typeface="Aparajita" panose="020B0604020202020204" pitchFamily="34" charset="0"/>
                <a:cs typeface="Aparajita" panose="020B0604020202020204" pitchFamily="34" charset="0"/>
              </a:rPr>
              <a:t> $23 million in qualified zone academy bonds (QZABs) </a:t>
            </a:r>
            <a:endParaRPr lang="en-US" sz="2400" dirty="0" smtClean="0">
              <a:solidFill>
                <a:schemeClr val="accent6">
                  <a:lumMod val="20000"/>
                  <a:lumOff val="80000"/>
                </a:schemeClr>
              </a:solidFill>
              <a:latin typeface="Aparajita" panose="020B0604020202020204" pitchFamily="34" charset="0"/>
              <a:cs typeface="Aparajita" panose="020B0604020202020204" pitchFamily="34" charset="0"/>
            </a:endParaRPr>
          </a:p>
          <a:p>
            <a:pPr lvl="1"/>
            <a:r>
              <a:rPr lang="en-US" dirty="0">
                <a:solidFill>
                  <a:schemeClr val="accent6">
                    <a:lumMod val="20000"/>
                    <a:lumOff val="80000"/>
                  </a:schemeClr>
                </a:solidFill>
                <a:latin typeface="Aparajita" panose="020B0604020202020204" pitchFamily="34" charset="0"/>
                <a:cs typeface="Aparajita" panose="020B0604020202020204" pitchFamily="34" charset="0"/>
              </a:rPr>
              <a:t>These projects eliminated the county’s electric bill, and earned just under </a:t>
            </a:r>
            <a:r>
              <a:rPr lang="en-US" sz="2000" dirty="0">
                <a:solidFill>
                  <a:schemeClr val="accent6">
                    <a:lumMod val="20000"/>
                    <a:lumOff val="80000"/>
                  </a:schemeClr>
                </a:solidFill>
                <a:latin typeface="Aparajita" panose="020B0604020202020204" pitchFamily="34" charset="0"/>
                <a:cs typeface="Aparajita" panose="020B0604020202020204" pitchFamily="34" charset="0"/>
              </a:rPr>
              <a:t>$500,000  </a:t>
            </a:r>
            <a:r>
              <a:rPr lang="en-US" dirty="0">
                <a:solidFill>
                  <a:schemeClr val="accent6">
                    <a:lumMod val="20000"/>
                    <a:lumOff val="80000"/>
                  </a:schemeClr>
                </a:solidFill>
                <a:latin typeface="Aparajita" panose="020B0604020202020204" pitchFamily="34" charset="0"/>
                <a:cs typeface="Aparajita" panose="020B0604020202020204" pitchFamily="34" charset="0"/>
              </a:rPr>
              <a:t>in the first year. </a:t>
            </a:r>
          </a:p>
          <a:p>
            <a:pPr lvl="1"/>
            <a:r>
              <a:rPr lang="en-US" dirty="0">
                <a:solidFill>
                  <a:schemeClr val="accent6">
                    <a:lumMod val="20000"/>
                    <a:lumOff val="80000"/>
                  </a:schemeClr>
                </a:solidFill>
                <a:latin typeface="Aparajita" panose="020B0604020202020204" pitchFamily="34" charset="0"/>
                <a:cs typeface="Aparajita" panose="020B0604020202020204" pitchFamily="34" charset="0"/>
              </a:rPr>
              <a:t>The county sells electricity to PG&amp;E for 10 cents/kilowatt hour</a:t>
            </a:r>
          </a:p>
          <a:p>
            <a:pPr lvl="1"/>
            <a:r>
              <a:rPr lang="en-US" dirty="0">
                <a:solidFill>
                  <a:schemeClr val="accent6">
                    <a:lumMod val="20000"/>
                    <a:lumOff val="80000"/>
                  </a:schemeClr>
                </a:solidFill>
                <a:latin typeface="Aparajita" panose="020B0604020202020204" pitchFamily="34" charset="0"/>
                <a:cs typeface="Aparajita" panose="020B0604020202020204" pitchFamily="34" charset="0"/>
              </a:rPr>
              <a:t>It is predicted that these projects will generate $60 million over the next 35 years.  </a:t>
            </a:r>
            <a:endParaRPr lang="en-US" dirty="0" smtClean="0">
              <a:solidFill>
                <a:schemeClr val="accent6">
                  <a:lumMod val="20000"/>
                  <a:lumOff val="80000"/>
                </a:schemeClr>
              </a:solidFill>
              <a:latin typeface="Aparajita" panose="020B0604020202020204" pitchFamily="34" charset="0"/>
              <a:cs typeface="Aparajita" panose="020B0604020202020204" pitchFamily="34" charset="0"/>
            </a:endParaRPr>
          </a:p>
          <a:p>
            <a:pPr lvl="1"/>
            <a:r>
              <a:rPr lang="en-US" dirty="0">
                <a:solidFill>
                  <a:schemeClr val="accent6">
                    <a:lumMod val="20000"/>
                    <a:lumOff val="80000"/>
                  </a:schemeClr>
                </a:solidFill>
                <a:latin typeface="Aparajita" panose="020B0604020202020204" pitchFamily="34" charset="0"/>
                <a:cs typeface="Aparajita" panose="020B0604020202020204" pitchFamily="34" charset="0"/>
              </a:rPr>
              <a:t>Production of </a:t>
            </a:r>
            <a:r>
              <a:rPr lang="en-US" sz="2800" dirty="0">
                <a:solidFill>
                  <a:schemeClr val="accent6">
                    <a:lumMod val="20000"/>
                    <a:lumOff val="80000"/>
                  </a:schemeClr>
                </a:solidFill>
                <a:latin typeface="Aparajita" panose="020B0604020202020204" pitchFamily="34" charset="0"/>
                <a:cs typeface="Aparajita" panose="020B0604020202020204" pitchFamily="34" charset="0"/>
              </a:rPr>
              <a:t>52% more energy than used </a:t>
            </a:r>
            <a:r>
              <a:rPr lang="en-US" dirty="0">
                <a:solidFill>
                  <a:schemeClr val="accent6">
                    <a:lumMod val="20000"/>
                    <a:lumOff val="80000"/>
                  </a:schemeClr>
                </a:solidFill>
                <a:latin typeface="Aparajita" panose="020B0604020202020204" pitchFamily="34" charset="0"/>
                <a:cs typeface="Aparajita" panose="020B0604020202020204" pitchFamily="34" charset="0"/>
              </a:rPr>
              <a:t>(extra sold back to utility</a:t>
            </a:r>
            <a:r>
              <a:rPr lang="en-US" dirty="0" smtClean="0">
                <a:solidFill>
                  <a:schemeClr val="accent6">
                    <a:lumMod val="20000"/>
                    <a:lumOff val="80000"/>
                  </a:schemeClr>
                </a:solidFill>
                <a:latin typeface="Aparajita" panose="020B0604020202020204" pitchFamily="34" charset="0"/>
                <a:cs typeface="Aparajita" panose="020B0604020202020204" pitchFamily="34" charset="0"/>
              </a:rPr>
              <a:t>)</a:t>
            </a:r>
          </a:p>
          <a:p>
            <a:pPr lvl="1"/>
            <a:r>
              <a:rPr lang="en-US" dirty="0">
                <a:solidFill>
                  <a:schemeClr val="accent6">
                    <a:lumMod val="20000"/>
                    <a:lumOff val="80000"/>
                  </a:schemeClr>
                </a:solidFill>
                <a:latin typeface="Aparajita" panose="020B0604020202020204" pitchFamily="34" charset="0"/>
                <a:cs typeface="Aparajita" panose="020B0604020202020204" pitchFamily="34" charset="0"/>
              </a:rPr>
              <a:t>Elimination of $1.4 million annual electricity bill</a:t>
            </a:r>
          </a:p>
          <a:p>
            <a:pPr lvl="1"/>
            <a:endParaRPr lang="en-US" dirty="0"/>
          </a:p>
          <a:p>
            <a:pPr lvl="1"/>
            <a:endParaRPr lang="en-US" dirty="0"/>
          </a:p>
          <a:p>
            <a:pPr lvl="1"/>
            <a:endParaRPr lang="en-US" dirty="0"/>
          </a:p>
          <a:p>
            <a:endParaRPr lang="en-US" dirty="0" smtClean="0"/>
          </a:p>
          <a:p>
            <a:endParaRPr lang="en-US" dirty="0"/>
          </a:p>
        </p:txBody>
      </p:sp>
    </p:spTree>
    <p:extLst>
      <p:ext uri="{BB962C8B-B14F-4D97-AF65-F5344CB8AC3E}">
        <p14:creationId xmlns:p14="http://schemas.microsoft.com/office/powerpoint/2010/main" val="158968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164972"/>
            <a:ext cx="8913813" cy="914400"/>
          </a:xfrm>
          <a:solidFill>
            <a:schemeClr val="accent6">
              <a:lumMod val="75000"/>
            </a:schemeClr>
          </a:solidFill>
        </p:spPr>
        <p:txBody>
          <a:bodyPr/>
          <a:lstStyle/>
          <a:p>
            <a:r>
              <a:rPr lang="en-US" dirty="0" smtClean="0"/>
              <a:t>2013 Solar Project Financing</a:t>
            </a:r>
            <a:endParaRPr lang="en-US" dirty="0"/>
          </a:p>
        </p:txBody>
      </p:sp>
      <p:pic>
        <p:nvPicPr>
          <p:cNvPr id="8" name="Content Placeholder 7" descr="Screen Shot 2014-05-20 at 5.30.50 PM.png"/>
          <p:cNvPicPr>
            <a:picLocks noGrp="1" noChangeAspect="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t="5384" b="5384"/>
          <a:stretch>
            <a:fillRect/>
          </a:stretch>
        </p:blipFill>
        <p:spPr>
          <a:xfrm>
            <a:off x="1000665" y="1380227"/>
            <a:ext cx="7699532" cy="5382883"/>
          </a:xfrm>
        </p:spPr>
      </p:pic>
    </p:spTree>
    <p:extLst>
      <p:ext uri="{BB962C8B-B14F-4D97-AF65-F5344CB8AC3E}">
        <p14:creationId xmlns:p14="http://schemas.microsoft.com/office/powerpoint/2010/main" val="258850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5-20 at 5.35.18 PM.png"/>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386" y="130496"/>
            <a:ext cx="9083614" cy="66943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26800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39735865"/>
              </p:ext>
            </p:extLst>
          </p:nvPr>
        </p:nvGraphicFramePr>
        <p:xfrm>
          <a:off x="0" y="1104181"/>
          <a:ext cx="9342408" cy="5840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55607" y="497038"/>
            <a:ext cx="7539487" cy="800219"/>
          </a:xfrm>
          <a:prstGeom prst="rect">
            <a:avLst/>
          </a:prstGeom>
          <a:gradFill flip="none" rotWithShape="1">
            <a:gsLst>
              <a:gs pos="17083">
                <a:schemeClr val="accent1">
                  <a:tint val="66000"/>
                  <a:satMod val="160000"/>
                </a:schemeClr>
              </a:gs>
              <a:gs pos="3500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57150">
            <a:solidFill>
              <a:schemeClr val="accent1"/>
            </a:solidFill>
          </a:ln>
        </p:spPr>
        <p:txBody>
          <a:bodyPr wrap="square" rtlCol="0">
            <a:spAutoFit/>
          </a:bodyPr>
          <a:lstStyle/>
          <a:p>
            <a:pPr algn="ctr"/>
            <a:r>
              <a:rPr lang="en-US" sz="2800" b="1" dirty="0">
                <a:solidFill>
                  <a:schemeClr val="accent1">
                    <a:lumMod val="50000"/>
                  </a:schemeClr>
                </a:solidFill>
                <a:latin typeface="Aparajita" panose="020B0604020202020204" pitchFamily="34" charset="0"/>
                <a:cs typeface="Aparajita" panose="020B0604020202020204" pitchFamily="34" charset="0"/>
              </a:rPr>
              <a:t>Municipal Solar Financing Programs and </a:t>
            </a:r>
            <a:r>
              <a:rPr lang="en-US" sz="2800" b="1" dirty="0" smtClean="0">
                <a:solidFill>
                  <a:schemeClr val="accent1">
                    <a:lumMod val="50000"/>
                  </a:schemeClr>
                </a:solidFill>
                <a:latin typeface="Aparajita" panose="020B0604020202020204" pitchFamily="34" charset="0"/>
                <a:cs typeface="Aparajita" panose="020B0604020202020204" pitchFamily="34" charset="0"/>
              </a:rPr>
              <a:t>Tariffs</a:t>
            </a:r>
          </a:p>
          <a:p>
            <a:endParaRPr lang="en-US" dirty="0"/>
          </a:p>
        </p:txBody>
      </p:sp>
    </p:spTree>
    <p:extLst>
      <p:ext uri="{BB962C8B-B14F-4D97-AF65-F5344CB8AC3E}">
        <p14:creationId xmlns:p14="http://schemas.microsoft.com/office/powerpoint/2010/main" val="137947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5607" y="497038"/>
            <a:ext cx="7539487" cy="800219"/>
          </a:xfrm>
          <a:prstGeom prst="rect">
            <a:avLst/>
          </a:prstGeom>
          <a:gradFill flip="none" rotWithShape="1">
            <a:gsLst>
              <a:gs pos="17083">
                <a:schemeClr val="accent1">
                  <a:tint val="66000"/>
                  <a:satMod val="160000"/>
                </a:schemeClr>
              </a:gs>
              <a:gs pos="3500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57150">
            <a:solidFill>
              <a:schemeClr val="accent1"/>
            </a:solidFill>
          </a:ln>
        </p:spPr>
        <p:txBody>
          <a:bodyPr wrap="square" rtlCol="0">
            <a:spAutoFit/>
          </a:bodyPr>
          <a:lstStyle/>
          <a:p>
            <a:pPr algn="ctr"/>
            <a:r>
              <a:rPr lang="en-US" sz="2800" b="1" dirty="0">
                <a:solidFill>
                  <a:schemeClr val="accent1">
                    <a:lumMod val="50000"/>
                  </a:schemeClr>
                </a:solidFill>
                <a:latin typeface="Aparajita" panose="020B0604020202020204" pitchFamily="34" charset="0"/>
                <a:cs typeface="Aparajita" panose="020B0604020202020204" pitchFamily="34" charset="0"/>
              </a:rPr>
              <a:t>Municipal Solar Financing Programs and </a:t>
            </a:r>
            <a:r>
              <a:rPr lang="en-US" sz="2800" b="1" dirty="0" smtClean="0">
                <a:solidFill>
                  <a:schemeClr val="accent1">
                    <a:lumMod val="50000"/>
                  </a:schemeClr>
                </a:solidFill>
                <a:latin typeface="Aparajita" panose="020B0604020202020204" pitchFamily="34" charset="0"/>
                <a:cs typeface="Aparajita" panose="020B0604020202020204" pitchFamily="34" charset="0"/>
              </a:rPr>
              <a:t>Tariffs</a:t>
            </a:r>
          </a:p>
          <a:p>
            <a:endParaRPr lang="en-US" dirty="0"/>
          </a:p>
        </p:txBody>
      </p:sp>
      <p:sp>
        <p:nvSpPr>
          <p:cNvPr id="6" name="TextBox 5"/>
          <p:cNvSpPr txBox="1"/>
          <p:nvPr/>
        </p:nvSpPr>
        <p:spPr>
          <a:xfrm>
            <a:off x="465826" y="1759789"/>
            <a:ext cx="1742536" cy="646331"/>
          </a:xfrm>
          <a:prstGeom prst="rect">
            <a:avLst/>
          </a:prstGeom>
          <a:noFill/>
        </p:spPr>
        <p:txBody>
          <a:bodyPr wrap="square" rtlCol="0">
            <a:spAutoFit/>
          </a:bodyPr>
          <a:lstStyle/>
          <a:p>
            <a:pPr lvl="0"/>
            <a:r>
              <a:rPr lang="en-US" b="1" dirty="0">
                <a:latin typeface="Aparajita" panose="020B0604020202020204" pitchFamily="34" charset="0"/>
                <a:cs typeface="Aparajita" panose="020B0604020202020204" pitchFamily="34" charset="0"/>
              </a:rPr>
              <a:t>Tax-Exempt Lease Purchase (TELP)</a:t>
            </a:r>
            <a:endParaRPr lang="en-US" b="1" dirty="0">
              <a:latin typeface="Aparajita" panose="020B0604020202020204" pitchFamily="34" charset="0"/>
              <a:cs typeface="Aparajita" panose="020B0604020202020204" pitchFamily="34" charset="0"/>
            </a:endParaRPr>
          </a:p>
        </p:txBody>
      </p:sp>
      <p:sp>
        <p:nvSpPr>
          <p:cNvPr id="7" name="TextBox 6"/>
          <p:cNvSpPr txBox="1"/>
          <p:nvPr/>
        </p:nvSpPr>
        <p:spPr>
          <a:xfrm>
            <a:off x="2501660" y="1759789"/>
            <a:ext cx="1699404" cy="1477328"/>
          </a:xfrm>
          <a:prstGeom prst="rect">
            <a:avLst/>
          </a:prstGeom>
          <a:noFill/>
        </p:spPr>
        <p:txBody>
          <a:bodyPr wrap="square" rtlCol="0">
            <a:spAutoFit/>
          </a:bodyPr>
          <a:lstStyle/>
          <a:p>
            <a:pPr lvl="0"/>
            <a:r>
              <a:rPr lang="en-US" b="1" dirty="0">
                <a:latin typeface="Sakkal Majalla" panose="02000000000000000000" pitchFamily="2" charset="-78"/>
                <a:cs typeface="Sakkal Majalla" panose="02000000000000000000" pitchFamily="2" charset="-78"/>
              </a:rPr>
              <a:t>California Energy Commission 1% Energy Efficiency and Generation Loans</a:t>
            </a:r>
            <a:endParaRPr lang="en-US" b="1" dirty="0">
              <a:latin typeface="Sakkal Majalla" panose="02000000000000000000" pitchFamily="2" charset="-78"/>
              <a:cs typeface="Sakkal Majalla" panose="02000000000000000000" pitchFamily="2" charset="-78"/>
            </a:endParaRPr>
          </a:p>
        </p:txBody>
      </p:sp>
      <p:sp>
        <p:nvSpPr>
          <p:cNvPr id="8" name="TextBox 7"/>
          <p:cNvSpPr txBox="1"/>
          <p:nvPr/>
        </p:nvSpPr>
        <p:spPr>
          <a:xfrm>
            <a:off x="4347713" y="1805955"/>
            <a:ext cx="1673525" cy="1200329"/>
          </a:xfrm>
          <a:prstGeom prst="rect">
            <a:avLst/>
          </a:prstGeom>
          <a:noFill/>
        </p:spPr>
        <p:txBody>
          <a:bodyPr wrap="square" rtlCol="0">
            <a:spAutoFit/>
          </a:bodyPr>
          <a:lstStyle/>
          <a:p>
            <a:r>
              <a:rPr lang="en-US" b="1" dirty="0"/>
              <a:t>Qualified Energy Conservation Bonds</a:t>
            </a:r>
          </a:p>
        </p:txBody>
      </p:sp>
      <p:sp>
        <p:nvSpPr>
          <p:cNvPr id="9" name="TextBox 8"/>
          <p:cNvSpPr txBox="1"/>
          <p:nvPr/>
        </p:nvSpPr>
        <p:spPr>
          <a:xfrm>
            <a:off x="6021238" y="1814581"/>
            <a:ext cx="1535502" cy="923330"/>
          </a:xfrm>
          <a:prstGeom prst="rect">
            <a:avLst/>
          </a:prstGeom>
          <a:noFill/>
        </p:spPr>
        <p:txBody>
          <a:bodyPr wrap="square" rtlCol="0">
            <a:spAutoFit/>
          </a:bodyPr>
          <a:lstStyle/>
          <a:p>
            <a:r>
              <a:rPr lang="en-US" b="1" dirty="0"/>
              <a:t>On-Bill Financing (OBF)</a:t>
            </a:r>
          </a:p>
        </p:txBody>
      </p:sp>
      <p:sp>
        <p:nvSpPr>
          <p:cNvPr id="10" name="TextBox 9"/>
          <p:cNvSpPr txBox="1"/>
          <p:nvPr/>
        </p:nvSpPr>
        <p:spPr>
          <a:xfrm>
            <a:off x="7556740" y="1932316"/>
            <a:ext cx="1337094" cy="1200329"/>
          </a:xfrm>
          <a:prstGeom prst="rect">
            <a:avLst/>
          </a:prstGeom>
          <a:noFill/>
        </p:spPr>
        <p:txBody>
          <a:bodyPr wrap="square" rtlCol="0">
            <a:spAutoFit/>
          </a:bodyPr>
          <a:lstStyle/>
          <a:p>
            <a:r>
              <a:rPr lang="en-US" b="1" dirty="0"/>
              <a:t>Energy Project Lease Financing </a:t>
            </a:r>
          </a:p>
        </p:txBody>
      </p:sp>
    </p:spTree>
    <p:extLst>
      <p:ext uri="{BB962C8B-B14F-4D97-AF65-F5344CB8AC3E}">
        <p14:creationId xmlns:p14="http://schemas.microsoft.com/office/powerpoint/2010/main" val="4132771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062"/>
            <a:ext cx="8913813" cy="914400"/>
          </a:xfrm>
        </p:spPr>
        <p:txBody>
          <a:bodyPr/>
          <a:lstStyle/>
          <a:p>
            <a:r>
              <a:rPr lang="en-US" dirty="0" smtClean="0"/>
              <a:t>Tariffs</a:t>
            </a:r>
            <a:endParaRPr lang="en-US" dirty="0"/>
          </a:p>
        </p:txBody>
      </p:sp>
      <p:sp>
        <p:nvSpPr>
          <p:cNvPr id="3" name="Content Placeholder 2"/>
          <p:cNvSpPr>
            <a:spLocks noGrp="1"/>
          </p:cNvSpPr>
          <p:nvPr>
            <p:ph idx="1"/>
          </p:nvPr>
        </p:nvSpPr>
        <p:spPr>
          <a:xfrm>
            <a:off x="0" y="1254125"/>
            <a:ext cx="8939213" cy="5603875"/>
          </a:xfrm>
        </p:spPr>
        <p:txBody>
          <a:bodyPr>
            <a:normAutofit lnSpcReduction="10000"/>
          </a:bodyPr>
          <a:lstStyle/>
          <a:p>
            <a:r>
              <a:rPr lang="en-US" b="1" dirty="0" smtClean="0"/>
              <a:t>Net Energy Metering (NEM)</a:t>
            </a:r>
          </a:p>
          <a:p>
            <a:pPr lvl="2">
              <a:buFont typeface="Courier New"/>
              <a:buChar char="o"/>
            </a:pPr>
            <a:r>
              <a:rPr lang="en-US" dirty="0"/>
              <a:t>NEM is available to all utility customers who install eligible renewable generation projects of 1MW or less.  NEM allows customers to receive the full retail rate for generation that offsets energy load and may be expanded to cover excess generation through a bill credit.  The credit offsets the customer’s electricity costs incurred when the system’s renewable resource is unavailable.  </a:t>
            </a:r>
            <a:endParaRPr lang="en-US" b="1" dirty="0" smtClean="0"/>
          </a:p>
          <a:p>
            <a:r>
              <a:rPr lang="en-US" b="1" dirty="0" smtClean="0"/>
              <a:t>Bill Credit Transfer Program (AB 2466)</a:t>
            </a:r>
          </a:p>
          <a:p>
            <a:pPr lvl="2">
              <a:buFont typeface="Courier New"/>
              <a:buChar char="o"/>
            </a:pPr>
            <a:r>
              <a:rPr lang="en-US" dirty="0" smtClean="0"/>
              <a:t>Allows local governments located in IOU service areas to apply excess renewable energy produced from a customer account as energy credits on another of its metered accounts.  </a:t>
            </a:r>
            <a:endParaRPr lang="en-US" dirty="0"/>
          </a:p>
          <a:p>
            <a:pPr lvl="2">
              <a:buFont typeface="Courier New"/>
              <a:buChar char="o"/>
            </a:pPr>
            <a:r>
              <a:rPr lang="en-US" i="1" dirty="0" smtClean="0"/>
              <a:t>Why</a:t>
            </a:r>
            <a:r>
              <a:rPr lang="en-US" dirty="0" smtClean="0"/>
              <a:t> this is useful:  </a:t>
            </a:r>
            <a:r>
              <a:rPr lang="en-US" dirty="0"/>
              <a:t>Local governments have in their portfolios properties such as closed landfills, parks, available land at wastewater treatment plants, and single-story buildings where there is a low electrical load but where cost-effective renewable energy systems can be installed. AB 2466 allows local governments to apply a bill credit to benefiting accounts at urban and multi-story buildings with high energy consumption but limited space for renewable energy system installations. </a:t>
            </a:r>
          </a:p>
          <a:p>
            <a:pPr lvl="2">
              <a:buFont typeface="Courier New"/>
              <a:buChar char="o"/>
            </a:pPr>
            <a:endParaRPr lang="en-US" dirty="0" smtClean="0"/>
          </a:p>
        </p:txBody>
      </p:sp>
    </p:spTree>
    <p:extLst>
      <p:ext uri="{BB962C8B-B14F-4D97-AF65-F5344CB8AC3E}">
        <p14:creationId xmlns:p14="http://schemas.microsoft.com/office/powerpoint/2010/main" val="2354584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Tariffs cont.</a:t>
            </a:r>
            <a:endParaRPr lang="en-US" dirty="0"/>
          </a:p>
        </p:txBody>
      </p:sp>
      <p:sp>
        <p:nvSpPr>
          <p:cNvPr id="3" name="Content Placeholder 2"/>
          <p:cNvSpPr>
            <a:spLocks noGrp="1"/>
          </p:cNvSpPr>
          <p:nvPr>
            <p:ph idx="1"/>
          </p:nvPr>
        </p:nvSpPr>
        <p:spPr>
          <a:xfrm>
            <a:off x="222249" y="2286000"/>
            <a:ext cx="8691563" cy="4429125"/>
          </a:xfrm>
        </p:spPr>
        <p:txBody>
          <a:bodyPr>
            <a:normAutofit/>
          </a:bodyPr>
          <a:lstStyle/>
          <a:p>
            <a:r>
              <a:rPr lang="en-US" b="1" dirty="0" smtClean="0"/>
              <a:t>Feed-in-Tariff (</a:t>
            </a:r>
            <a:r>
              <a:rPr lang="en-US" b="1" dirty="0" err="1" smtClean="0"/>
              <a:t>FiT</a:t>
            </a:r>
            <a:r>
              <a:rPr lang="en-US" b="1" dirty="0" smtClean="0"/>
              <a:t>) Program-Renewable Market Adjusting Tariff (</a:t>
            </a:r>
            <a:r>
              <a:rPr lang="en-US" b="1" dirty="0" err="1" smtClean="0"/>
              <a:t>ReMAT</a:t>
            </a:r>
            <a:r>
              <a:rPr lang="en-US" b="1" dirty="0" smtClean="0"/>
              <a:t>)</a:t>
            </a:r>
          </a:p>
          <a:p>
            <a:pPr lvl="2">
              <a:buFont typeface="Courier New"/>
              <a:buChar char="o"/>
            </a:pPr>
            <a:r>
              <a:rPr lang="en-US" dirty="0"/>
              <a:t>Through Re-MAT, SDG&amp;E will offer power purchase agreements to distribution level renewable projects sized at 3 MWs or below from three product categories; </a:t>
            </a:r>
            <a:r>
              <a:rPr lang="en-US" dirty="0" err="1"/>
              <a:t>baseload</a:t>
            </a:r>
            <a:r>
              <a:rPr lang="en-US" dirty="0"/>
              <a:t> (typically including geothermal, bioenergy and hydro), peaking (typically including solar) and non-peaking (typically including wind). </a:t>
            </a:r>
            <a:endParaRPr lang="en-US" dirty="0" smtClean="0"/>
          </a:p>
          <a:p>
            <a:pPr lvl="2">
              <a:buFont typeface="Courier New"/>
              <a:buChar char="o"/>
            </a:pPr>
            <a:endParaRPr lang="en-US" b="1" dirty="0" smtClean="0"/>
          </a:p>
        </p:txBody>
      </p:sp>
    </p:spTree>
    <p:extLst>
      <p:ext uri="{BB962C8B-B14F-4D97-AF65-F5344CB8AC3E}">
        <p14:creationId xmlns:p14="http://schemas.microsoft.com/office/powerpoint/2010/main" val="1937195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r>
              <a:rPr lang="en-US" dirty="0"/>
              <a:t>u</a:t>
            </a:r>
            <a:r>
              <a:rPr lang="en-US" dirty="0" smtClean="0"/>
              <a:t>seful articles</a:t>
            </a:r>
            <a:endParaRPr lang="en-US" dirty="0"/>
          </a:p>
        </p:txBody>
      </p:sp>
      <p:sp>
        <p:nvSpPr>
          <p:cNvPr id="3" name="Content Placeholder 2"/>
          <p:cNvSpPr>
            <a:spLocks noGrp="1"/>
          </p:cNvSpPr>
          <p:nvPr>
            <p:ph idx="1"/>
          </p:nvPr>
        </p:nvSpPr>
        <p:spPr>
          <a:xfrm>
            <a:off x="1114424" y="2257359"/>
            <a:ext cx="7610476" cy="4118389"/>
          </a:xfrm>
        </p:spPr>
        <p:txBody>
          <a:bodyPr>
            <a:normAutofit lnSpcReduction="10000"/>
          </a:bodyPr>
          <a:lstStyle/>
          <a:p>
            <a:r>
              <a:rPr lang="en-US" dirty="0">
                <a:hlinkClick r:id="rId2"/>
              </a:rPr>
              <a:t>http://ecowatch.com/2014/04/16/california-county-152-percent-solar</a:t>
            </a:r>
            <a:r>
              <a:rPr lang="en-US" dirty="0" smtClean="0">
                <a:hlinkClick r:id="rId2"/>
              </a:rPr>
              <a:t>/</a:t>
            </a:r>
            <a:endParaRPr lang="en-US" dirty="0" smtClean="0"/>
          </a:p>
          <a:p>
            <a:r>
              <a:rPr lang="en-US" dirty="0">
                <a:hlinkClick r:id="rId3"/>
              </a:rPr>
              <a:t>http://cleantechnica.com/2014/04/28/yolo-county-americas-1st-grid-positive-county</a:t>
            </a:r>
            <a:r>
              <a:rPr lang="en-US" dirty="0" smtClean="0">
                <a:hlinkClick r:id="rId3"/>
              </a:rPr>
              <a:t>/</a:t>
            </a:r>
            <a:endParaRPr lang="en-US" dirty="0"/>
          </a:p>
          <a:p>
            <a:r>
              <a:rPr lang="en-US" dirty="0">
                <a:hlinkClick r:id="rId4"/>
              </a:rPr>
              <a:t>http://www.pv-tech.org/news/</a:t>
            </a:r>
            <a:r>
              <a:rPr lang="en-US" dirty="0" smtClean="0">
                <a:hlinkClick r:id="rId4"/>
              </a:rPr>
              <a:t>sunpower_to_install_two_solar_systems_for_yolo_county_in_california</a:t>
            </a:r>
            <a:endParaRPr lang="en-US" dirty="0" smtClean="0"/>
          </a:p>
          <a:p>
            <a:r>
              <a:rPr lang="en-US" dirty="0">
                <a:hlinkClick r:id="rId5"/>
              </a:rPr>
              <a:t>http://www.yolocounty.org/home/showdocument?id=</a:t>
            </a:r>
            <a:r>
              <a:rPr lang="en-US" dirty="0" smtClean="0">
                <a:hlinkClick r:id="rId5"/>
              </a:rPr>
              <a:t>20514</a:t>
            </a:r>
            <a:endParaRPr lang="en-US" dirty="0" smtClean="0"/>
          </a:p>
          <a:p>
            <a:r>
              <a:rPr lang="en-US" dirty="0">
                <a:hlinkClick r:id="rId6"/>
              </a:rPr>
              <a:t>http://</a:t>
            </a:r>
            <a:r>
              <a:rPr lang="en-US" dirty="0" smtClean="0">
                <a:hlinkClick r:id="rId6"/>
              </a:rPr>
              <a:t>www.nrel.gov/docs/fy11osti/49450.pdf</a:t>
            </a:r>
            <a:endParaRPr lang="en-US" dirty="0" smtClean="0"/>
          </a:p>
          <a:p>
            <a:endParaRPr lang="en-US" dirty="0"/>
          </a:p>
          <a:p>
            <a:endParaRPr lang="en-US" dirty="0" smtClean="0"/>
          </a:p>
        </p:txBody>
      </p:sp>
    </p:spTree>
    <p:extLst>
      <p:ext uri="{BB962C8B-B14F-4D97-AF65-F5344CB8AC3E}">
        <p14:creationId xmlns:p14="http://schemas.microsoft.com/office/powerpoint/2010/main" val="3878523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231"/>
            <a:ext cx="8913813" cy="914400"/>
          </a:xfrm>
        </p:spPr>
        <p:txBody>
          <a:bodyPr>
            <a:normAutofit fontScale="90000"/>
          </a:bodyPr>
          <a:lstStyle/>
          <a:p>
            <a:r>
              <a:rPr lang="en-US" dirty="0" smtClean="0"/>
              <a:t>Municipal Solar Financing Programs and Tariffs</a:t>
            </a:r>
            <a:endParaRPr lang="en-US" dirty="0"/>
          </a:p>
        </p:txBody>
      </p:sp>
      <p:sp>
        <p:nvSpPr>
          <p:cNvPr id="3" name="Content Placeholder 2"/>
          <p:cNvSpPr>
            <a:spLocks noGrp="1"/>
          </p:cNvSpPr>
          <p:nvPr>
            <p:ph idx="1"/>
          </p:nvPr>
        </p:nvSpPr>
        <p:spPr>
          <a:xfrm>
            <a:off x="0" y="1508124"/>
            <a:ext cx="9144000" cy="5159376"/>
          </a:xfrm>
        </p:spPr>
        <p:txBody>
          <a:bodyPr/>
          <a:lstStyle/>
          <a:p>
            <a:r>
              <a:rPr lang="en-US" b="1" dirty="0" smtClean="0"/>
              <a:t>Tax-Exempt Lease Purchase (TELP)</a:t>
            </a:r>
            <a:endParaRPr lang="en-US" dirty="0" smtClean="0"/>
          </a:p>
          <a:p>
            <a:pPr lvl="2">
              <a:buFont typeface="Courier New"/>
              <a:buChar char="o"/>
            </a:pPr>
            <a:r>
              <a:rPr lang="en-US" dirty="0"/>
              <a:t>TELPs allow a public sector organization to borrow large sums of money from the capital markets to finance major capital projects without having to issue municipal bonds.  When properly structured, this type of financing mechanism allows public sector agencies to draw on dollars saved from future utility bills to pay for new, energy-efficient equipment today</a:t>
            </a:r>
          </a:p>
          <a:p>
            <a:r>
              <a:rPr lang="en-US" b="1" dirty="0" smtClean="0"/>
              <a:t>California Energy Commission 1% Energy Efficiency and Generation Loans (CEC)</a:t>
            </a:r>
          </a:p>
          <a:p>
            <a:pPr lvl="2">
              <a:buFont typeface="Courier New"/>
              <a:buChar char="o"/>
            </a:pPr>
            <a:r>
              <a:rPr lang="en-US" dirty="0" smtClean="0"/>
              <a:t>Over $22 million in loan funds from the Energy Commission are available for cost-saving energy projects.  The Energy Conservation Assistance Account (ECAA) offers 1% interest rate loans for public entities in California installing eligible projects including energy efficiency and renewable technologies.</a:t>
            </a:r>
          </a:p>
          <a:p>
            <a:pPr lvl="2">
              <a:buFont typeface="Courier New"/>
              <a:buChar char="o"/>
            </a:pPr>
            <a:endParaRPr lang="en-US" dirty="0"/>
          </a:p>
          <a:p>
            <a:endParaRPr lang="en-US" b="1" dirty="0" smtClean="0"/>
          </a:p>
        </p:txBody>
      </p:sp>
    </p:spTree>
    <p:extLst>
      <p:ext uri="{BB962C8B-B14F-4D97-AF65-F5344CB8AC3E}">
        <p14:creationId xmlns:p14="http://schemas.microsoft.com/office/powerpoint/2010/main" val="2774752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336"/>
            <a:ext cx="8913813" cy="914400"/>
          </a:xfrm>
        </p:spPr>
        <p:txBody>
          <a:bodyPr/>
          <a:lstStyle/>
          <a:p>
            <a:r>
              <a:rPr lang="en-US" dirty="0" smtClean="0"/>
              <a:t>City of Santa Monica</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4450" y="1642269"/>
            <a:ext cx="40195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352761"/>
            <a:ext cx="5118265" cy="5419945"/>
          </a:xfrm>
          <a:prstGeom prst="rect">
            <a:avLst/>
          </a:prstGeom>
        </p:spPr>
        <p:txBody>
          <a:bodyPr wrap="square">
            <a:spAutoFit/>
          </a:bodyPr>
          <a:lstStyle/>
          <a:p>
            <a:pPr marL="285750" indent="-285750">
              <a:lnSpc>
                <a:spcPct val="150000"/>
              </a:lnSpc>
              <a:buFont typeface="Arial"/>
              <a:buChar char="•"/>
            </a:pPr>
            <a:r>
              <a:rPr lang="en-US" dirty="0"/>
              <a:t>Population: </a:t>
            </a:r>
            <a:r>
              <a:rPr lang="en-US" dirty="0" smtClean="0"/>
              <a:t>88,000 </a:t>
            </a:r>
          </a:p>
          <a:p>
            <a:pPr marL="285750" indent="-285750">
              <a:lnSpc>
                <a:spcPct val="150000"/>
              </a:lnSpc>
              <a:buFont typeface="Arial"/>
              <a:buChar char="•"/>
            </a:pPr>
            <a:r>
              <a:rPr lang="en-US" dirty="0" smtClean="0"/>
              <a:t>Relatively small city</a:t>
            </a:r>
          </a:p>
          <a:p>
            <a:pPr marL="285750" indent="-285750">
              <a:lnSpc>
                <a:spcPct val="150000"/>
              </a:lnSpc>
              <a:spcBef>
                <a:spcPts val="200"/>
              </a:spcBef>
              <a:buFont typeface="Arial"/>
              <a:buChar char="•"/>
            </a:pPr>
            <a:r>
              <a:rPr lang="en-US" dirty="0" smtClean="0"/>
              <a:t>GP </a:t>
            </a:r>
            <a:r>
              <a:rPr lang="en-US" dirty="0"/>
              <a:t>percentage of total </a:t>
            </a:r>
          </a:p>
          <a:p>
            <a:pPr>
              <a:lnSpc>
                <a:spcPct val="150000"/>
              </a:lnSpc>
              <a:spcBef>
                <a:spcPts val="200"/>
              </a:spcBef>
            </a:pPr>
            <a:r>
              <a:rPr lang="en-US" dirty="0"/>
              <a:t>     use: </a:t>
            </a:r>
            <a:r>
              <a:rPr lang="en-US" dirty="0" smtClean="0"/>
              <a:t>100%</a:t>
            </a:r>
            <a:endParaRPr lang="en-US" dirty="0"/>
          </a:p>
          <a:p>
            <a:pPr marL="285750" indent="-285750">
              <a:lnSpc>
                <a:spcPct val="150000"/>
              </a:lnSpc>
              <a:spcBef>
                <a:spcPts val="200"/>
              </a:spcBef>
              <a:buFont typeface="Arial"/>
              <a:buChar char="•"/>
            </a:pPr>
            <a:r>
              <a:rPr lang="en-US" dirty="0"/>
              <a:t>Annual Green Power Usage:</a:t>
            </a:r>
          </a:p>
          <a:p>
            <a:pPr>
              <a:lnSpc>
                <a:spcPct val="150000"/>
              </a:lnSpc>
              <a:spcBef>
                <a:spcPts val="200"/>
              </a:spcBef>
            </a:pPr>
            <a:r>
              <a:rPr lang="en-US" dirty="0"/>
              <a:t>    (kWh</a:t>
            </a:r>
            <a:r>
              <a:rPr lang="en-US" dirty="0" smtClean="0"/>
              <a:t>) 25,900,000  (</a:t>
            </a:r>
            <a:r>
              <a:rPr lang="en-US" b="1" dirty="0" smtClean="0"/>
              <a:t>approx. 10% </a:t>
            </a:r>
            <a:r>
              <a:rPr lang="en-US" dirty="0" smtClean="0"/>
              <a:t>of San Diego’s annual total electricity usage)</a:t>
            </a:r>
            <a:endParaRPr lang="en-US" dirty="0"/>
          </a:p>
          <a:p>
            <a:pPr marL="285750" indent="-285750">
              <a:lnSpc>
                <a:spcPct val="150000"/>
              </a:lnSpc>
              <a:spcBef>
                <a:spcPts val="200"/>
              </a:spcBef>
              <a:buFont typeface="Arial"/>
              <a:buChar char="•"/>
            </a:pPr>
            <a:r>
              <a:rPr lang="en-US" i="1" dirty="0" smtClean="0"/>
              <a:t>*City of San Diego uses 254,310,312.5  (kWh) of electricity annually to power their municipal facilities</a:t>
            </a:r>
            <a:endParaRPr lang="en-US" i="1" dirty="0"/>
          </a:p>
          <a:p>
            <a:pPr marL="285750" indent="-285750">
              <a:spcBef>
                <a:spcPts val="200"/>
              </a:spcBef>
              <a:buFont typeface="Arial"/>
              <a:buChar char="•"/>
            </a:pPr>
            <a:endParaRPr lang="en-US" dirty="0" smtClean="0"/>
          </a:p>
          <a:p>
            <a:pPr marL="285750" indent="-285750">
              <a:lnSpc>
                <a:spcPct val="80000"/>
              </a:lnSpc>
              <a:spcBef>
                <a:spcPts val="200"/>
              </a:spcBef>
              <a:buFont typeface="Arial"/>
              <a:buChar char="•"/>
            </a:pPr>
            <a:endParaRPr lang="en-US" dirty="0"/>
          </a:p>
          <a:p>
            <a:pPr marL="285750" indent="-285750">
              <a:lnSpc>
                <a:spcPct val="80000"/>
              </a:lnSpc>
              <a:spcBef>
                <a:spcPts val="200"/>
              </a:spcBef>
              <a:buFont typeface="Arial"/>
              <a:buChar char="•"/>
            </a:pPr>
            <a:endParaRPr lang="en-US" dirty="0" smtClean="0"/>
          </a:p>
          <a:p>
            <a:pPr marL="285750" indent="-285750">
              <a:lnSpc>
                <a:spcPct val="80000"/>
              </a:lnSpc>
              <a:spcBef>
                <a:spcPts val="200"/>
              </a:spcBef>
              <a:buFont typeface="Arial"/>
              <a:buChar char="•"/>
            </a:pPr>
            <a:endParaRPr lang="en-US" dirty="0"/>
          </a:p>
        </p:txBody>
      </p:sp>
      <p:sp>
        <p:nvSpPr>
          <p:cNvPr id="5" name="TextBox 4"/>
          <p:cNvSpPr txBox="1"/>
          <p:nvPr/>
        </p:nvSpPr>
        <p:spPr>
          <a:xfrm>
            <a:off x="4773880" y="5533901"/>
            <a:ext cx="4619501" cy="896336"/>
          </a:xfrm>
          <a:prstGeom prst="rect">
            <a:avLst/>
          </a:prstGeom>
          <a:noFill/>
        </p:spPr>
        <p:txBody>
          <a:bodyPr wrap="square" rtlCol="0">
            <a:spAutoFit/>
          </a:bodyPr>
          <a:lstStyle/>
          <a:p>
            <a:pPr marL="285750" indent="-285750">
              <a:lnSpc>
                <a:spcPct val="150000"/>
              </a:lnSpc>
              <a:spcBef>
                <a:spcPts val="200"/>
              </a:spcBef>
              <a:buFont typeface="Arial"/>
              <a:buChar char="•"/>
            </a:pPr>
            <a:r>
              <a:rPr lang="en-US" dirty="0"/>
              <a:t>Green Power Resources: solar, wind</a:t>
            </a:r>
          </a:p>
          <a:p>
            <a:pPr marL="285750" indent="-285750">
              <a:lnSpc>
                <a:spcPct val="150000"/>
              </a:lnSpc>
              <a:spcBef>
                <a:spcPts val="200"/>
              </a:spcBef>
              <a:buFont typeface="Arial"/>
              <a:buChar char="•"/>
            </a:pPr>
            <a:r>
              <a:rPr lang="en-US" dirty="0"/>
              <a:t>Provider: Commerce Energy</a:t>
            </a:r>
          </a:p>
        </p:txBody>
      </p:sp>
    </p:spTree>
    <p:extLst>
      <p:ext uri="{BB962C8B-B14F-4D97-AF65-F5344CB8AC3E}">
        <p14:creationId xmlns:p14="http://schemas.microsoft.com/office/powerpoint/2010/main" val="4151358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504467" y="3100212"/>
            <a:ext cx="1891430" cy="186637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Yolo County, CA</a:t>
            </a:r>
            <a:endParaRPr lang="en-US" b="1" dirty="0"/>
          </a:p>
        </p:txBody>
      </p:sp>
      <p:sp>
        <p:nvSpPr>
          <p:cNvPr id="5" name="Flowchart: Connector 4"/>
          <p:cNvSpPr/>
          <p:nvPr/>
        </p:nvSpPr>
        <p:spPr>
          <a:xfrm>
            <a:off x="3306868" y="5035225"/>
            <a:ext cx="2004165" cy="1778697"/>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City of Santa Monica, CA</a:t>
            </a:r>
            <a:endParaRPr lang="en-US" b="1" dirty="0"/>
          </a:p>
        </p:txBody>
      </p:sp>
      <p:sp>
        <p:nvSpPr>
          <p:cNvPr id="6" name="Flowchart: Connector 5"/>
          <p:cNvSpPr/>
          <p:nvPr/>
        </p:nvSpPr>
        <p:spPr>
          <a:xfrm>
            <a:off x="3394552" y="3128396"/>
            <a:ext cx="1916482" cy="1816274"/>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City of Austin, Texas</a:t>
            </a:r>
            <a:endParaRPr lang="en-US" b="1" dirty="0"/>
          </a:p>
        </p:txBody>
      </p:sp>
      <p:sp>
        <p:nvSpPr>
          <p:cNvPr id="7" name="Flowchart: Connector 6"/>
          <p:cNvSpPr/>
          <p:nvPr/>
        </p:nvSpPr>
        <p:spPr>
          <a:xfrm>
            <a:off x="553979" y="5097856"/>
            <a:ext cx="1891431" cy="1716066"/>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District of Columbia</a:t>
            </a:r>
            <a:endParaRPr lang="en-US" b="1" dirty="0"/>
          </a:p>
        </p:txBody>
      </p:sp>
      <p:sp>
        <p:nvSpPr>
          <p:cNvPr id="8" name="Flowchart: Connector 7"/>
          <p:cNvSpPr/>
          <p:nvPr/>
        </p:nvSpPr>
        <p:spPr>
          <a:xfrm>
            <a:off x="6197310" y="3100212"/>
            <a:ext cx="1979113" cy="1872642"/>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Port of Portland</a:t>
            </a:r>
            <a:endParaRPr lang="en-US" b="1"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208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674" y="2089448"/>
            <a:ext cx="9149674" cy="861774"/>
          </a:xfrm>
          <a:prstGeom prst="rect">
            <a:avLst/>
          </a:prstGeom>
          <a:solidFill>
            <a:schemeClr val="tx1">
              <a:lumMod val="65000"/>
              <a:lumOff val="35000"/>
            </a:schemeClr>
          </a:solid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Cities that use </a:t>
            </a:r>
            <a:r>
              <a:rPr lang="en-US" sz="3200" b="1" dirty="0" smtClean="0">
                <a:solidFill>
                  <a:schemeClr val="bg1"/>
                </a:solidFill>
                <a:latin typeface="Arial" panose="020B0604020202020204" pitchFamily="34" charset="0"/>
                <a:cs typeface="Arial" panose="020B0604020202020204" pitchFamily="34" charset="0"/>
              </a:rPr>
              <a:t>100% </a:t>
            </a:r>
            <a:r>
              <a:rPr lang="en-US" b="1" dirty="0" smtClean="0">
                <a:solidFill>
                  <a:schemeClr val="bg1"/>
                </a:solidFill>
                <a:latin typeface="Arial" panose="020B0604020202020204" pitchFamily="34" charset="0"/>
                <a:cs typeface="Arial" panose="020B0604020202020204" pitchFamily="34" charset="0"/>
              </a:rPr>
              <a:t>renewable resources to power their municipal </a:t>
            </a:r>
            <a:r>
              <a:rPr lang="en-US" b="1" dirty="0" smtClean="0">
                <a:solidFill>
                  <a:schemeClr val="bg1"/>
                </a:solidFill>
                <a:latin typeface="Arial" panose="020B0604020202020204" pitchFamily="34" charset="0"/>
                <a:cs typeface="Arial" panose="020B0604020202020204" pitchFamily="34" charset="0"/>
              </a:rPr>
              <a:t>facilities</a:t>
            </a:r>
          </a:p>
          <a:p>
            <a:endParaRPr lang="en-US" dirty="0"/>
          </a:p>
        </p:txBody>
      </p:sp>
      <p:cxnSp>
        <p:nvCxnSpPr>
          <p:cNvPr id="3" name="Straight Connector 2"/>
          <p:cNvCxnSpPr/>
          <p:nvPr/>
        </p:nvCxnSpPr>
        <p:spPr>
          <a:xfrm>
            <a:off x="2445410" y="4071037"/>
            <a:ext cx="10396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357005" y="4045159"/>
            <a:ext cx="8144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45410" y="5955889"/>
            <a:ext cx="86145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6263842" y="5080604"/>
            <a:ext cx="1912581" cy="17786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Forest County Potawatomi Community</a:t>
            </a:r>
            <a:endParaRPr lang="en-US" sz="1400" b="1" dirty="0"/>
          </a:p>
        </p:txBody>
      </p:sp>
      <p:cxnSp>
        <p:nvCxnSpPr>
          <p:cNvPr id="21" name="Straight Connector 20"/>
          <p:cNvCxnSpPr/>
          <p:nvPr/>
        </p:nvCxnSpPr>
        <p:spPr>
          <a:xfrm>
            <a:off x="5357005" y="5924573"/>
            <a:ext cx="90683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380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9782"/>
            <a:ext cx="8913813" cy="1221521"/>
          </a:xfrm>
        </p:spPr>
        <p:txBody>
          <a:bodyPr>
            <a:normAutofit/>
          </a:bodyPr>
          <a:lstStyle/>
          <a:p>
            <a:r>
              <a:rPr lang="en-US" sz="2800" dirty="0" smtClean="0"/>
              <a:t>Santa Monica-the first city to power all their facilities with 100% green energy</a:t>
            </a:r>
            <a:endParaRPr lang="en-US" sz="2800" dirty="0"/>
          </a:p>
        </p:txBody>
      </p:sp>
      <p:sp>
        <p:nvSpPr>
          <p:cNvPr id="3" name="Content Placeholder 2"/>
          <p:cNvSpPr>
            <a:spLocks noGrp="1"/>
          </p:cNvSpPr>
          <p:nvPr>
            <p:ph idx="1"/>
          </p:nvPr>
        </p:nvSpPr>
        <p:spPr>
          <a:xfrm>
            <a:off x="676894" y="2268188"/>
            <a:ext cx="8048006" cy="3998142"/>
          </a:xfrm>
        </p:spPr>
        <p:txBody>
          <a:bodyPr>
            <a:normAutofit lnSpcReduction="10000"/>
          </a:bodyPr>
          <a:lstStyle/>
          <a:p>
            <a:r>
              <a:rPr lang="en-US" sz="2200" dirty="0"/>
              <a:t>The City of Santa Monica made history June 1, 1999, as green electricity began powering all municipal facilities </a:t>
            </a:r>
            <a:r>
              <a:rPr lang="en-US" sz="2200" dirty="0" smtClean="0"/>
              <a:t>-including </a:t>
            </a:r>
            <a:r>
              <a:rPr lang="en-US" sz="2200" dirty="0"/>
              <a:t>the Santa Monica Airport, City Hall and the Santa Monica Pier </a:t>
            </a:r>
            <a:r>
              <a:rPr lang="en-US" sz="2200" dirty="0" smtClean="0"/>
              <a:t>- </a:t>
            </a:r>
            <a:r>
              <a:rPr lang="en-US" sz="2200" dirty="0"/>
              <a:t>making it the first city in the world to switch to 100% renewable resources to meet the power needs of city facilities. Under the contract, the city purchases approximately 5MW of renewables. The proposed purchase is equivalent to the amount of electricity used by 5,000 to 6,000 homes. </a:t>
            </a:r>
            <a:endParaRPr lang="en-US" sz="2200" dirty="0" smtClean="0"/>
          </a:p>
          <a:p>
            <a:pPr marL="0" indent="0">
              <a:buNone/>
            </a:pPr>
            <a:r>
              <a:rPr lang="en-US" sz="1600" dirty="0"/>
              <a:t/>
            </a:r>
            <a:br>
              <a:rPr lang="en-US" sz="1600" dirty="0"/>
            </a:br>
            <a:r>
              <a:rPr lang="en-US" dirty="0"/>
              <a:t/>
            </a:r>
            <a:br>
              <a:rPr lang="en-US" dirty="0"/>
            </a:br>
            <a:endParaRPr lang="en-US" dirty="0"/>
          </a:p>
        </p:txBody>
      </p:sp>
    </p:spTree>
    <p:extLst>
      <p:ext uri="{BB962C8B-B14F-4D97-AF65-F5344CB8AC3E}">
        <p14:creationId xmlns:p14="http://schemas.microsoft.com/office/powerpoint/2010/main" val="1702758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085"/>
            <a:ext cx="8913813" cy="914400"/>
          </a:xfrm>
        </p:spPr>
        <p:txBody>
          <a:bodyPr/>
          <a:lstStyle/>
          <a:p>
            <a:r>
              <a:rPr lang="en-US" dirty="0" smtClean="0"/>
              <a:t>RECs</a:t>
            </a:r>
            <a:endParaRPr lang="en-US" dirty="0"/>
          </a:p>
        </p:txBody>
      </p:sp>
      <p:sp>
        <p:nvSpPr>
          <p:cNvPr id="3" name="Content Placeholder 2"/>
          <p:cNvSpPr>
            <a:spLocks noGrp="1"/>
          </p:cNvSpPr>
          <p:nvPr>
            <p:ph idx="1"/>
          </p:nvPr>
        </p:nvSpPr>
        <p:spPr>
          <a:xfrm>
            <a:off x="259402" y="1250186"/>
            <a:ext cx="8765846" cy="5423746"/>
          </a:xfrm>
        </p:spPr>
        <p:txBody>
          <a:bodyPr/>
          <a:lstStyle/>
          <a:p>
            <a:r>
              <a:rPr lang="en-US" dirty="0" smtClean="0"/>
              <a:t>Santa Monica and Commerce Energy entered into an agreement to purchase 100 percent renewable energy in the form of renewable energy certificates (RECs) for city electrical accounts.</a:t>
            </a:r>
          </a:p>
          <a:p>
            <a:r>
              <a:rPr lang="en-US" dirty="0" smtClean="0"/>
              <a:t>A direct access customer since 2001, the city pays Commerce Energy approximately $2 million per year for the electricity commodity and Southern California Edison approximately $2.5 million per year for transmission and distribution through the electric grid.  </a:t>
            </a:r>
          </a:p>
          <a:p>
            <a:r>
              <a:rPr lang="en-US" dirty="0" smtClean="0"/>
              <a:t>The city purchases a “bundled”  product of electricity and renewable energy certificates (RECs) that allows the city to achieve its 100 percent renewable energy goals.</a:t>
            </a:r>
          </a:p>
        </p:txBody>
      </p:sp>
    </p:spTree>
    <p:extLst>
      <p:ext uri="{BB962C8B-B14F-4D97-AF65-F5344CB8AC3E}">
        <p14:creationId xmlns:p14="http://schemas.microsoft.com/office/powerpoint/2010/main" val="3742580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www.smmirror.com/articles/News/Santa-Monica-City-Hall-Purchases-Renewable-Electricity/35724</a:t>
            </a:r>
            <a:endParaRPr lang="en-US" dirty="0" smtClean="0"/>
          </a:p>
          <a:p>
            <a:endParaRPr lang="en-US" dirty="0"/>
          </a:p>
        </p:txBody>
      </p:sp>
    </p:spTree>
    <p:extLst>
      <p:ext uri="{BB962C8B-B14F-4D97-AF65-F5344CB8AC3E}">
        <p14:creationId xmlns:p14="http://schemas.microsoft.com/office/powerpoint/2010/main" val="322148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1037"/>
            <a:ext cx="9144000" cy="1122319"/>
          </a:xfrm>
        </p:spPr>
        <p:txBody>
          <a:bodyPr>
            <a:noAutofit/>
          </a:bodyPr>
          <a:lstStyle/>
          <a:p>
            <a:r>
              <a:rPr lang="en-US" sz="6000" b="1" dirty="0" smtClean="0"/>
              <a:t>City of Austin, Texas</a:t>
            </a:r>
            <a:endParaRPr lang="en-US" sz="6000" b="1" dirty="0"/>
          </a:p>
        </p:txBody>
      </p:sp>
      <p:sp>
        <p:nvSpPr>
          <p:cNvPr id="3" name="Subtitle 2"/>
          <p:cNvSpPr>
            <a:spLocks noGrp="1"/>
          </p:cNvSpPr>
          <p:nvPr>
            <p:ph type="subTitle" idx="1"/>
          </p:nvPr>
        </p:nvSpPr>
        <p:spPr>
          <a:xfrm>
            <a:off x="0" y="2333356"/>
            <a:ext cx="9143999" cy="4884776"/>
          </a:xfrm>
        </p:spPr>
        <p:txBody>
          <a:bodyPr>
            <a:normAutofit fontScale="92500" lnSpcReduction="10000"/>
          </a:bodyPr>
          <a:lstStyle/>
          <a:p>
            <a:pPr marL="285750" indent="-285750">
              <a:buFont typeface="Arial"/>
              <a:buChar char="•"/>
            </a:pPr>
            <a:r>
              <a:rPr lang="en-US" dirty="0" smtClean="0"/>
              <a:t>Population:  800,000 (0.8 Million)</a:t>
            </a:r>
          </a:p>
          <a:p>
            <a:pPr marL="285750" indent="-285750">
              <a:buFont typeface="Arial"/>
              <a:buChar char="•"/>
            </a:pPr>
            <a:r>
              <a:rPr lang="en-US" dirty="0" smtClean="0"/>
              <a:t>GP percentage of</a:t>
            </a:r>
          </a:p>
          <a:p>
            <a:r>
              <a:rPr lang="en-US" dirty="0"/>
              <a:t> </a:t>
            </a:r>
            <a:r>
              <a:rPr lang="en-US" dirty="0" smtClean="0"/>
              <a:t>    total use:</a:t>
            </a:r>
            <a:r>
              <a:rPr lang="en-US" b="1" dirty="0" smtClean="0"/>
              <a:t> </a:t>
            </a:r>
            <a:r>
              <a:rPr lang="en-US" dirty="0" smtClean="0"/>
              <a:t>100%</a:t>
            </a:r>
          </a:p>
          <a:p>
            <a:pPr marL="285750" indent="-285750">
              <a:buFont typeface="Arial"/>
              <a:buChar char="•"/>
            </a:pPr>
            <a:r>
              <a:rPr lang="en-US" dirty="0" smtClean="0"/>
              <a:t>Annual Green Power Usage</a:t>
            </a:r>
          </a:p>
          <a:p>
            <a:r>
              <a:rPr lang="en-US" dirty="0"/>
              <a:t> </a:t>
            </a:r>
            <a:r>
              <a:rPr lang="en-US" dirty="0" smtClean="0"/>
              <a:t>   (kWh)  296,073,169 (</a:t>
            </a:r>
            <a:r>
              <a:rPr lang="en-US" b="1" dirty="0" smtClean="0"/>
              <a:t>116% </a:t>
            </a:r>
            <a:r>
              <a:rPr lang="en-US" dirty="0" smtClean="0"/>
              <a:t>of SD</a:t>
            </a:r>
          </a:p>
          <a:p>
            <a:r>
              <a:rPr lang="en-US" dirty="0" smtClean="0"/>
              <a:t>    annual energy usage)</a:t>
            </a:r>
          </a:p>
          <a:p>
            <a:pPr marL="285750" indent="-285750">
              <a:buFont typeface="Arial"/>
              <a:buChar char="•"/>
            </a:pPr>
            <a:r>
              <a:rPr lang="en-US" dirty="0"/>
              <a:t>Green power resources: </a:t>
            </a:r>
            <a:r>
              <a:rPr lang="en-US" dirty="0" smtClean="0"/>
              <a:t>Wind</a:t>
            </a:r>
          </a:p>
          <a:p>
            <a:pPr marL="285750" indent="-285750">
              <a:buFont typeface="Arial"/>
              <a:buChar char="•"/>
            </a:pPr>
            <a:r>
              <a:rPr lang="en-US" dirty="0" smtClean="0"/>
              <a:t>Provider:  Austin Energy</a:t>
            </a:r>
          </a:p>
          <a:p>
            <a:pPr marL="285750" indent="-285750">
              <a:buFont typeface="Arial"/>
              <a:buChar char="•"/>
            </a:pPr>
            <a:r>
              <a:rPr lang="en-US" dirty="0" smtClean="0"/>
              <a:t>Largest city in the US to use </a:t>
            </a:r>
          </a:p>
          <a:p>
            <a:r>
              <a:rPr lang="en-US" dirty="0"/>
              <a:t> </a:t>
            </a:r>
            <a:r>
              <a:rPr lang="en-US" dirty="0" smtClean="0"/>
              <a:t>    100% renewable resources</a:t>
            </a:r>
          </a:p>
          <a:p>
            <a:endParaRPr lang="en-US" dirty="0" smtClean="0"/>
          </a:p>
          <a:p>
            <a:pPr marL="285750" indent="-285750">
              <a:buFont typeface="Arial"/>
              <a:buChar char="•"/>
            </a:pPr>
            <a:endParaRPr lang="en-US" dirty="0"/>
          </a:p>
          <a:p>
            <a:endParaRPr lang="en-US" dirty="0" smtClean="0"/>
          </a:p>
          <a:p>
            <a:endParaRPr lang="en-US" b="1" dirty="0" smtClean="0"/>
          </a:p>
          <a:p>
            <a:pPr marL="285750" indent="-285750">
              <a:buFont typeface="Arial"/>
              <a:buChar char="•"/>
            </a:pPr>
            <a:endParaRPr lang="en-US" dirty="0" smtClean="0"/>
          </a:p>
          <a:p>
            <a:pPr marL="285750" indent="-285750">
              <a:buFont typeface="Arial"/>
              <a:buChar char="•"/>
            </a:pPr>
            <a:endParaRPr lang="en-US" dirty="0" smtClean="0"/>
          </a:p>
          <a:p>
            <a:endParaRPr lang="en-US" dirty="0" smtClean="0"/>
          </a:p>
          <a:p>
            <a:pPr marL="285750" indent="-285750">
              <a:buFont typeface="Arial"/>
              <a:buChar char="•"/>
            </a:pPr>
            <a:endParaRPr lang="en-US" dirty="0"/>
          </a:p>
        </p:txBody>
      </p:sp>
      <p:pic>
        <p:nvPicPr>
          <p:cNvPr id="4" name="Picture 3" descr="fr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641" y="2373152"/>
            <a:ext cx="5094358" cy="4333826"/>
          </a:xfrm>
          <a:prstGeom prst="rect">
            <a:avLst/>
          </a:prstGeom>
        </p:spPr>
      </p:pic>
    </p:spTree>
    <p:extLst>
      <p:ext uri="{BB962C8B-B14F-4D97-AF65-F5344CB8AC3E}">
        <p14:creationId xmlns:p14="http://schemas.microsoft.com/office/powerpoint/2010/main" val="2893170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Achieved 100% renewable through purchase of RECs</a:t>
            </a:r>
            <a:endParaRPr lang="en-US" dirty="0"/>
          </a:p>
        </p:txBody>
      </p:sp>
      <p:sp>
        <p:nvSpPr>
          <p:cNvPr id="3" name="Content Placeholder 2"/>
          <p:cNvSpPr>
            <a:spLocks noGrp="1"/>
          </p:cNvSpPr>
          <p:nvPr>
            <p:ph idx="1"/>
          </p:nvPr>
        </p:nvSpPr>
        <p:spPr/>
        <p:txBody>
          <a:bodyPr/>
          <a:lstStyle/>
          <a:p>
            <a:r>
              <a:rPr lang="en-US" dirty="0" smtClean="0"/>
              <a:t>In October 2011, the municipality enrolled all of its electric accounts to the </a:t>
            </a:r>
            <a:r>
              <a:rPr lang="en-US" i="1" dirty="0" smtClean="0"/>
              <a:t>Green Choice</a:t>
            </a:r>
            <a:r>
              <a:rPr lang="en-US" dirty="0" smtClean="0"/>
              <a:t> program offered through Austin Energy, the public owned utility.  </a:t>
            </a:r>
          </a:p>
          <a:p>
            <a:r>
              <a:rPr lang="en-US" dirty="0" smtClean="0"/>
              <a:t>The renewable energy is produced at wind farms in west Texas and purchased from Austin energy.  </a:t>
            </a:r>
          </a:p>
          <a:p>
            <a:r>
              <a:rPr lang="en-US" dirty="0" smtClean="0"/>
              <a:t>The local government powers all of its facilities with 100% </a:t>
            </a:r>
            <a:r>
              <a:rPr lang="en-US" dirty="0"/>
              <a:t>g</a:t>
            </a:r>
            <a:r>
              <a:rPr lang="en-US" dirty="0" smtClean="0"/>
              <a:t>reen energy.  </a:t>
            </a:r>
            <a:endParaRPr lang="en-US" dirty="0"/>
          </a:p>
        </p:txBody>
      </p:sp>
    </p:spTree>
    <p:extLst>
      <p:ext uri="{BB962C8B-B14F-4D97-AF65-F5344CB8AC3E}">
        <p14:creationId xmlns:p14="http://schemas.microsoft.com/office/powerpoint/2010/main" val="1498573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3" name="Content Placeholder 2"/>
          <p:cNvSpPr>
            <a:spLocks noGrp="1"/>
          </p:cNvSpPr>
          <p:nvPr>
            <p:ph idx="1"/>
          </p:nvPr>
        </p:nvSpPr>
        <p:spPr>
          <a:xfrm>
            <a:off x="1114423" y="2595562"/>
            <a:ext cx="7799389" cy="3992563"/>
          </a:xfrm>
        </p:spPr>
        <p:txBody>
          <a:bodyPr>
            <a:normAutofit fontScale="92500" lnSpcReduction="10000"/>
          </a:bodyPr>
          <a:lstStyle/>
          <a:p>
            <a:r>
              <a:rPr lang="en-US" dirty="0" smtClean="0"/>
              <a:t>The renewable energy is approximately 5.7 cents per kilowatt-hour, and 2.5 cents more than the standard charge for residential customers.  </a:t>
            </a:r>
          </a:p>
          <a:p>
            <a:r>
              <a:rPr lang="en-US" dirty="0" smtClean="0"/>
              <a:t>Austin will be locked into the green rate for 10 years</a:t>
            </a:r>
          </a:p>
          <a:p>
            <a:pPr lvl="0"/>
            <a:r>
              <a:rPr lang="en-US" dirty="0"/>
              <a:t>Benefits:  these subscriptions provide stability in electric costs for the city of Austin operations and also take a leadership step forward in climate </a:t>
            </a:r>
            <a:r>
              <a:rPr lang="en-US" dirty="0" smtClean="0"/>
              <a:t>responsibility</a:t>
            </a:r>
          </a:p>
          <a:p>
            <a:r>
              <a:rPr lang="en-US" dirty="0" smtClean="0"/>
              <a:t>Shifting to green power (wind) will add $8.5 million in costs to the city this year.  Officials estimate that the cost difference will shrink to just $3 million per year by 2021 as the prices of oil and natural gas rise.  </a:t>
            </a:r>
          </a:p>
          <a:p>
            <a:endParaRPr lang="en-US" dirty="0"/>
          </a:p>
        </p:txBody>
      </p:sp>
    </p:spTree>
    <p:extLst>
      <p:ext uri="{BB962C8B-B14F-4D97-AF65-F5344CB8AC3E}">
        <p14:creationId xmlns:p14="http://schemas.microsoft.com/office/powerpoint/2010/main" val="2396313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normAutofit fontScale="90000"/>
          </a:bodyPr>
          <a:lstStyle/>
          <a:p>
            <a:r>
              <a:rPr lang="en-US" dirty="0" smtClean="0"/>
              <a:t>Decision to move to a 100% renewable portfolio</a:t>
            </a:r>
            <a:endParaRPr lang="en-US" dirty="0"/>
          </a:p>
        </p:txBody>
      </p:sp>
      <p:sp>
        <p:nvSpPr>
          <p:cNvPr id="3" name="Content Placeholder 2"/>
          <p:cNvSpPr>
            <a:spLocks noGrp="1"/>
          </p:cNvSpPr>
          <p:nvPr>
            <p:ph idx="1"/>
          </p:nvPr>
        </p:nvSpPr>
        <p:spPr>
          <a:xfrm>
            <a:off x="111125" y="2025556"/>
            <a:ext cx="8613775" cy="4685274"/>
          </a:xfrm>
        </p:spPr>
        <p:txBody>
          <a:bodyPr/>
          <a:lstStyle/>
          <a:p>
            <a:pPr lvl="0"/>
            <a:r>
              <a:rPr lang="en-US" dirty="0"/>
              <a:t>Moving to a renewable portfolio was partially spurred by a decision made in late 2008, when Austin’s city-owned utility agreed to purchase power from a west Texas wind farm. The city, in turn, had hoped to convince </a:t>
            </a:r>
            <a:r>
              <a:rPr lang="en-US" dirty="0" err="1"/>
              <a:t>Austinites</a:t>
            </a:r>
            <a:r>
              <a:rPr lang="en-US" dirty="0"/>
              <a:t> to buy that wind power as part of its </a:t>
            </a:r>
            <a:r>
              <a:rPr lang="en-US" dirty="0" err="1"/>
              <a:t>GreenChoice</a:t>
            </a:r>
            <a:r>
              <a:rPr lang="en-US" dirty="0"/>
              <a:t> program. But persuading customers to make the switch has proven more difficult than the city anticipated: It has only been able to sell about 25 percent of the wind energy to customers. Now, the city will essentially make up the difference by simply buying that wind power for itself</a:t>
            </a:r>
            <a:r>
              <a:rPr lang="en-US" dirty="0" smtClean="0"/>
              <a:t>.</a:t>
            </a:r>
          </a:p>
          <a:p>
            <a:pPr lvl="0"/>
            <a:r>
              <a:rPr lang="en-US" dirty="0" smtClean="0"/>
              <a:t>Cons:  Purchasing RECs doesn’t generate revenue for the city, and it increases the budget deficit/reduces budget surplus.  </a:t>
            </a:r>
          </a:p>
          <a:p>
            <a:pPr marL="0" lvl="0" indent="0">
              <a:buNone/>
            </a:pPr>
            <a:endParaRPr lang="en-US" dirty="0"/>
          </a:p>
          <a:p>
            <a:endParaRPr lang="en-US" dirty="0"/>
          </a:p>
        </p:txBody>
      </p:sp>
    </p:spTree>
    <p:extLst>
      <p:ext uri="{BB962C8B-B14F-4D97-AF65-F5344CB8AC3E}">
        <p14:creationId xmlns:p14="http://schemas.microsoft.com/office/powerpoint/2010/main" val="678999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normAutofit/>
          </a:bodyPr>
          <a:lstStyle/>
          <a:p>
            <a:r>
              <a:rPr lang="en-US" sz="1600" u="sng" dirty="0">
                <a:hlinkClick r:id="rId2"/>
              </a:rPr>
              <a:t>http://www.governing.com/topics/energy-env/austin-goes-100-percent-renewable.html</a:t>
            </a:r>
            <a:r>
              <a:rPr lang="en-US" sz="1600" dirty="0"/>
              <a:t> </a:t>
            </a:r>
            <a:endParaRPr lang="en-US" sz="1600" dirty="0" smtClean="0"/>
          </a:p>
          <a:p>
            <a:r>
              <a:rPr lang="en-US" sz="1600" dirty="0">
                <a:hlinkClick r:id="rId3"/>
              </a:rPr>
              <a:t>http://www.govtech.com/technology/Austin-Texas-Switches-to-All-Renewable-</a:t>
            </a:r>
            <a:r>
              <a:rPr lang="en-US" sz="1600" dirty="0" smtClean="0">
                <a:hlinkClick r:id="rId3"/>
              </a:rPr>
              <a:t>Energy.html</a:t>
            </a:r>
            <a:endParaRPr lang="en-US" sz="1600" dirty="0" smtClean="0"/>
          </a:p>
          <a:p>
            <a:r>
              <a:rPr lang="en-US" sz="1600" dirty="0">
                <a:hlinkClick r:id="rId4"/>
              </a:rPr>
              <a:t>http://www.sustainablecitynetwork.com/</a:t>
            </a:r>
            <a:r>
              <a:rPr lang="en-US" sz="1600" dirty="0" smtClean="0">
                <a:hlinkClick r:id="rId4"/>
              </a:rPr>
              <a:t>topic_channels</a:t>
            </a:r>
            <a:r>
              <a:rPr lang="en-US" sz="1600" dirty="0">
                <a:hlinkClick r:id="rId4"/>
              </a:rPr>
              <a:t>/energy/article_4b001bd2-ef04-11e0-ab44-</a:t>
            </a:r>
            <a:r>
              <a:rPr lang="en-US" sz="1600" dirty="0" smtClean="0">
                <a:hlinkClick r:id="rId4"/>
              </a:rPr>
              <a:t>0019bb30f31a.html</a:t>
            </a:r>
            <a:endParaRPr lang="en-US" sz="1600" dirty="0" smtClean="0"/>
          </a:p>
          <a:p>
            <a:r>
              <a:rPr lang="en-US" sz="1600" dirty="0">
                <a:hlinkClick r:id="rId5"/>
              </a:rPr>
              <a:t>http://www.irena.org/Publications/RE_Policy_Cities_CaseStudies/IRENA%20cities%20case%204%</a:t>
            </a:r>
            <a:r>
              <a:rPr lang="en-US" sz="1600" dirty="0" smtClean="0">
                <a:hlinkClick r:id="rId5"/>
              </a:rPr>
              <a:t>20Austin.pdf</a:t>
            </a:r>
            <a:endParaRPr lang="en-US" sz="1600" dirty="0" smtClean="0"/>
          </a:p>
          <a:p>
            <a:pPr marL="0" indent="0">
              <a:buNone/>
            </a:pPr>
            <a:endParaRPr lang="en-US" sz="1600" dirty="0" smtClean="0"/>
          </a:p>
          <a:p>
            <a:endParaRPr lang="en-US" sz="1600" dirty="0"/>
          </a:p>
        </p:txBody>
      </p:sp>
    </p:spTree>
    <p:extLst>
      <p:ext uri="{BB962C8B-B14F-4D97-AF65-F5344CB8AC3E}">
        <p14:creationId xmlns:p14="http://schemas.microsoft.com/office/powerpoint/2010/main" val="1935806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5014"/>
            <a:ext cx="8913813" cy="914400"/>
          </a:xfrm>
        </p:spPr>
        <p:txBody>
          <a:bodyPr/>
          <a:lstStyle/>
          <a:p>
            <a:r>
              <a:rPr lang="en-US" dirty="0" smtClean="0"/>
              <a:t>District of Columbia</a:t>
            </a:r>
            <a:endParaRPr lang="en-US" dirty="0"/>
          </a:p>
        </p:txBody>
      </p:sp>
      <p:sp>
        <p:nvSpPr>
          <p:cNvPr id="3" name="Content Placeholder 2"/>
          <p:cNvSpPr>
            <a:spLocks noGrp="1"/>
          </p:cNvSpPr>
          <p:nvPr>
            <p:ph idx="1"/>
          </p:nvPr>
        </p:nvSpPr>
        <p:spPr>
          <a:xfrm>
            <a:off x="0" y="1359414"/>
            <a:ext cx="8724900" cy="5498586"/>
          </a:xfrm>
        </p:spPr>
        <p:txBody>
          <a:bodyPr/>
          <a:lstStyle/>
          <a:p>
            <a:r>
              <a:rPr lang="en-US" dirty="0" smtClean="0"/>
              <a:t>Population: 632,323 (0.6 million)</a:t>
            </a:r>
          </a:p>
          <a:p>
            <a:r>
              <a:rPr lang="en-US" dirty="0" smtClean="0"/>
              <a:t>GP percentage of total</a:t>
            </a:r>
          </a:p>
          <a:p>
            <a:pPr marL="0" indent="0">
              <a:buNone/>
            </a:pPr>
            <a:r>
              <a:rPr lang="en-US" dirty="0"/>
              <a:t> </a:t>
            </a:r>
            <a:r>
              <a:rPr lang="en-US" dirty="0" smtClean="0"/>
              <a:t>    use: 100%</a:t>
            </a:r>
          </a:p>
          <a:p>
            <a:r>
              <a:rPr lang="en-US" dirty="0" smtClean="0"/>
              <a:t>Annual green power usage</a:t>
            </a:r>
          </a:p>
          <a:p>
            <a:pPr marL="0" indent="0">
              <a:buNone/>
            </a:pPr>
            <a:r>
              <a:rPr lang="en-US" dirty="0"/>
              <a:t> </a:t>
            </a:r>
            <a:r>
              <a:rPr lang="en-US" dirty="0" smtClean="0"/>
              <a:t>   (kWh) 534,084,977 (2x San </a:t>
            </a:r>
          </a:p>
          <a:p>
            <a:pPr marL="0" indent="0">
              <a:buNone/>
            </a:pPr>
            <a:r>
              <a:rPr lang="en-US" dirty="0"/>
              <a:t> </a:t>
            </a:r>
            <a:r>
              <a:rPr lang="en-US" dirty="0" smtClean="0"/>
              <a:t>   Diego’s annual energy use</a:t>
            </a:r>
          </a:p>
          <a:p>
            <a:r>
              <a:rPr lang="en-US" dirty="0" smtClean="0"/>
              <a:t>Green power resources:</a:t>
            </a:r>
          </a:p>
          <a:p>
            <a:pPr marL="0" indent="0">
              <a:buNone/>
            </a:pPr>
            <a:r>
              <a:rPr lang="en-US" dirty="0" smtClean="0"/>
              <a:t>     wind</a:t>
            </a:r>
          </a:p>
          <a:p>
            <a:r>
              <a:rPr lang="en-US" dirty="0" smtClean="0"/>
              <a:t>Provider: Washington Gas </a:t>
            </a:r>
          </a:p>
          <a:p>
            <a:pPr marL="0" indent="0">
              <a:buNone/>
            </a:pPr>
            <a:r>
              <a:rPr lang="en-US" dirty="0"/>
              <a:t> </a:t>
            </a:r>
            <a:r>
              <a:rPr lang="en-US" dirty="0" smtClean="0"/>
              <a:t>    energy services</a:t>
            </a:r>
          </a:p>
          <a:p>
            <a:endParaRPr lang="en-US" dirty="0" smtClean="0"/>
          </a:p>
          <a:p>
            <a:endParaRPr lang="en-US" dirty="0" smtClean="0"/>
          </a:p>
          <a:p>
            <a:endParaRPr lang="en-US" dirty="0"/>
          </a:p>
          <a:p>
            <a:pPr marL="0" indent="0">
              <a:buNone/>
            </a:pPr>
            <a:endParaRPr lang="en-US" dirty="0" smtClean="0"/>
          </a:p>
        </p:txBody>
      </p:sp>
      <p:pic>
        <p:nvPicPr>
          <p:cNvPr id="4" name="Picture 3"/>
          <p:cNvPicPr>
            <a:picLocks noChangeAspect="1"/>
          </p:cNvPicPr>
          <p:nvPr/>
        </p:nvPicPr>
        <p:blipFill>
          <a:blip r:embed="rId2"/>
          <a:stretch>
            <a:fillRect/>
          </a:stretch>
        </p:blipFill>
        <p:spPr>
          <a:xfrm>
            <a:off x="3835309" y="1987607"/>
            <a:ext cx="5308691" cy="4092518"/>
          </a:xfrm>
          <a:prstGeom prst="rect">
            <a:avLst/>
          </a:prstGeom>
        </p:spPr>
      </p:pic>
    </p:spTree>
    <p:extLst>
      <p:ext uri="{BB962C8B-B14F-4D97-AF65-F5344CB8AC3E}">
        <p14:creationId xmlns:p14="http://schemas.microsoft.com/office/powerpoint/2010/main" val="579903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Achieved 100% renewable through purchase of RECs</a:t>
            </a:r>
            <a:endParaRPr lang="en-US" dirty="0"/>
          </a:p>
        </p:txBody>
      </p:sp>
      <p:sp>
        <p:nvSpPr>
          <p:cNvPr id="3" name="Content Placeholder 2"/>
          <p:cNvSpPr>
            <a:spLocks noGrp="1"/>
          </p:cNvSpPr>
          <p:nvPr>
            <p:ph idx="1"/>
          </p:nvPr>
        </p:nvSpPr>
        <p:spPr>
          <a:xfrm>
            <a:off x="108419" y="2038256"/>
            <a:ext cx="8616481" cy="4637742"/>
          </a:xfrm>
        </p:spPr>
        <p:txBody>
          <a:bodyPr/>
          <a:lstStyle/>
          <a:p>
            <a:r>
              <a:rPr lang="en-US" dirty="0" smtClean="0"/>
              <a:t>The District of Columbia Department of General Services signed a one-year contract in 2013 for 100 percent wind power from WGES </a:t>
            </a:r>
            <a:r>
              <a:rPr lang="en-US" dirty="0" err="1" smtClean="0"/>
              <a:t>CleanSteps</a:t>
            </a:r>
            <a:r>
              <a:rPr lang="en-US" dirty="0" smtClean="0"/>
              <a:t> </a:t>
            </a:r>
            <a:r>
              <a:rPr lang="en-US" dirty="0" err="1" smtClean="0"/>
              <a:t>WindPower</a:t>
            </a:r>
            <a:r>
              <a:rPr lang="en-US" dirty="0" smtClean="0"/>
              <a:t> program.</a:t>
            </a:r>
          </a:p>
          <a:p>
            <a:r>
              <a:rPr lang="en-US" dirty="0" smtClean="0"/>
              <a:t>Prior to this, DC was using 50% renewable energy.</a:t>
            </a:r>
          </a:p>
          <a:p>
            <a:r>
              <a:rPr lang="en-US" dirty="0" smtClean="0"/>
              <a:t>The electricity is generated from WGES’ wind farm in Northern Virginia</a:t>
            </a:r>
          </a:p>
          <a:p>
            <a:pPr marL="0" indent="0">
              <a:buNone/>
            </a:pPr>
            <a:endParaRPr lang="en-US" i="1" dirty="0" smtClean="0"/>
          </a:p>
          <a:p>
            <a:endParaRPr lang="en-US" i="1" dirty="0" smtClean="0"/>
          </a:p>
          <a:p>
            <a:endParaRPr lang="en-US" dirty="0"/>
          </a:p>
        </p:txBody>
      </p:sp>
    </p:spTree>
    <p:extLst>
      <p:ext uri="{BB962C8B-B14F-4D97-AF65-F5344CB8AC3E}">
        <p14:creationId xmlns:p14="http://schemas.microsoft.com/office/powerpoint/2010/main" val="2427671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28" y="646336"/>
            <a:ext cx="9135372" cy="6186309"/>
          </a:xfrm>
          <a:prstGeom prst="rect">
            <a:avLst/>
          </a:prstGeom>
          <a:solidFill>
            <a:schemeClr val="bg1">
              <a:lumMod val="95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7007139"/>
              </p:ext>
            </p:extLst>
          </p:nvPr>
        </p:nvGraphicFramePr>
        <p:xfrm>
          <a:off x="241539" y="1621765"/>
          <a:ext cx="8324491" cy="4911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0" y="552091"/>
            <a:ext cx="6927011" cy="776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smtClean="0"/>
              <a:t> 	Yolo County, California</a:t>
            </a:r>
            <a:endParaRPr lang="en-US" sz="3200" b="1" dirty="0"/>
          </a:p>
        </p:txBody>
      </p:sp>
      <p:sp>
        <p:nvSpPr>
          <p:cNvPr id="10" name="TextBox 9"/>
          <p:cNvSpPr txBox="1"/>
          <p:nvPr/>
        </p:nvSpPr>
        <p:spPr>
          <a:xfrm>
            <a:off x="5598543" y="1880558"/>
            <a:ext cx="2579299" cy="8217634"/>
          </a:xfrm>
          <a:prstGeom prst="rect">
            <a:avLst/>
          </a:prstGeom>
          <a:noFill/>
          <a:ln w="3175">
            <a:noFill/>
          </a:ln>
        </p:spPr>
        <p:txBody>
          <a:bodyPr wrap="square" rtlCol="0">
            <a:spAutoFit/>
          </a:bodyPr>
          <a:lstStyle/>
          <a:p>
            <a:pPr marL="171450" indent="-171450">
              <a:buFont typeface="Wingdings" panose="05000000000000000000" pitchFamily="2" charset="2"/>
              <a:buChar char="q"/>
            </a:pPr>
            <a:r>
              <a:rPr lang="en-US" sz="1400" dirty="0" smtClean="0">
                <a:solidFill>
                  <a:schemeClr val="accent3">
                    <a:lumMod val="50000"/>
                  </a:schemeClr>
                </a:solidFill>
                <a:latin typeface="Aparajita" panose="020B0604020202020204" pitchFamily="34" charset="0"/>
                <a:cs typeface="Aparajita" panose="020B0604020202020204" pitchFamily="34" charset="0"/>
              </a:rPr>
              <a:t>Population</a:t>
            </a:r>
            <a:r>
              <a:rPr lang="en-US" sz="1400" dirty="0">
                <a:solidFill>
                  <a:schemeClr val="accent3">
                    <a:lumMod val="50000"/>
                  </a:schemeClr>
                </a:solidFill>
                <a:latin typeface="Aparajita" panose="020B0604020202020204" pitchFamily="34" charset="0"/>
                <a:cs typeface="Aparajita" panose="020B0604020202020204" pitchFamily="34" charset="0"/>
              </a:rPr>
              <a:t>:  200, 849 (0.2 million) </a:t>
            </a:r>
          </a:p>
          <a:p>
            <a:pPr marL="285750" indent="-285750">
              <a:buFont typeface="Wingdings" panose="05000000000000000000" pitchFamily="2" charset="2"/>
              <a:buChar char="q"/>
            </a:pPr>
            <a:endParaRPr lang="en-US" sz="1400" dirty="0">
              <a:solidFill>
                <a:schemeClr val="accent3">
                  <a:lumMod val="50000"/>
                </a:schemeClr>
              </a:solidFill>
              <a:latin typeface="Aparajita" panose="020B0604020202020204" pitchFamily="34" charset="0"/>
              <a:cs typeface="Aparajita" panose="020B0604020202020204" pitchFamily="34" charset="0"/>
            </a:endParaRPr>
          </a:p>
          <a:p>
            <a:pPr marL="285750" indent="-285750">
              <a:buFont typeface="Wingdings" panose="05000000000000000000" pitchFamily="2" charset="2"/>
              <a:buChar char="q"/>
            </a:pPr>
            <a:r>
              <a:rPr lang="en-US" sz="1400" dirty="0">
                <a:solidFill>
                  <a:schemeClr val="accent3">
                    <a:lumMod val="50000"/>
                  </a:schemeClr>
                </a:solidFill>
                <a:latin typeface="Aparajita" panose="020B0604020202020204" pitchFamily="34" charset="0"/>
                <a:cs typeface="Aparajita" panose="020B0604020202020204" pitchFamily="34" charset="0"/>
              </a:rPr>
              <a:t>Relatively rural agricultural region outside its incorporated cities of Davis, West Sacramento and Woodland</a:t>
            </a:r>
          </a:p>
          <a:p>
            <a:pPr marL="285750" indent="-285750">
              <a:buFont typeface="Wingdings" panose="05000000000000000000" pitchFamily="2" charset="2"/>
              <a:buChar char="q"/>
            </a:pPr>
            <a:endParaRPr lang="en-US" sz="1400" dirty="0">
              <a:solidFill>
                <a:schemeClr val="accent3">
                  <a:lumMod val="50000"/>
                </a:schemeClr>
              </a:solidFill>
              <a:latin typeface="Aparajita" panose="020B0604020202020204" pitchFamily="34" charset="0"/>
              <a:cs typeface="Aparajita" panose="020B0604020202020204" pitchFamily="34" charset="0"/>
            </a:endParaRPr>
          </a:p>
          <a:p>
            <a:pPr marL="285750" indent="-285750">
              <a:buFont typeface="Wingdings" panose="05000000000000000000" pitchFamily="2" charset="2"/>
              <a:buChar char="q"/>
            </a:pPr>
            <a:r>
              <a:rPr lang="en-US" sz="1400" dirty="0">
                <a:solidFill>
                  <a:schemeClr val="accent3">
                    <a:lumMod val="50000"/>
                  </a:schemeClr>
                </a:solidFill>
                <a:latin typeface="Aparajita" panose="020B0604020202020204" pitchFamily="34" charset="0"/>
                <a:cs typeface="Aparajita" panose="020B0604020202020204" pitchFamily="34" charset="0"/>
              </a:rPr>
              <a:t>GP Percentage of total use: </a:t>
            </a:r>
            <a:r>
              <a:rPr lang="en-US" sz="1400" b="1" dirty="0">
                <a:solidFill>
                  <a:schemeClr val="accent3">
                    <a:lumMod val="50000"/>
                  </a:schemeClr>
                </a:solidFill>
                <a:latin typeface="Aparajita" panose="020B0604020202020204" pitchFamily="34" charset="0"/>
                <a:cs typeface="Aparajita" panose="020B0604020202020204" pitchFamily="34" charset="0"/>
              </a:rPr>
              <a:t>152%</a:t>
            </a:r>
          </a:p>
          <a:p>
            <a:pPr marL="285750" indent="-285750">
              <a:buFont typeface="Wingdings" panose="05000000000000000000" pitchFamily="2" charset="2"/>
              <a:buChar char="q"/>
            </a:pPr>
            <a:endParaRPr lang="en-US" sz="1400" dirty="0">
              <a:solidFill>
                <a:schemeClr val="accent3">
                  <a:lumMod val="50000"/>
                </a:schemeClr>
              </a:solidFill>
              <a:latin typeface="Aparajita" panose="020B0604020202020204" pitchFamily="34" charset="0"/>
              <a:cs typeface="Aparajita" panose="020B0604020202020204" pitchFamily="34" charset="0"/>
            </a:endParaRPr>
          </a:p>
          <a:p>
            <a:pPr marL="285750" indent="-285750">
              <a:buFont typeface="Wingdings" panose="05000000000000000000" pitchFamily="2" charset="2"/>
              <a:buChar char="q"/>
            </a:pPr>
            <a:r>
              <a:rPr lang="en-US" sz="1400" dirty="0">
                <a:solidFill>
                  <a:schemeClr val="accent3">
                    <a:lumMod val="50000"/>
                  </a:schemeClr>
                </a:solidFill>
                <a:latin typeface="Aparajita" panose="020B0604020202020204" pitchFamily="34" charset="0"/>
                <a:cs typeface="Aparajita" panose="020B0604020202020204" pitchFamily="34" charset="0"/>
              </a:rPr>
              <a:t>Annual Green Power Usage: </a:t>
            </a:r>
            <a:r>
              <a:rPr lang="en-US" sz="1400" b="1" dirty="0">
                <a:solidFill>
                  <a:schemeClr val="accent3">
                    <a:lumMod val="50000"/>
                  </a:schemeClr>
                </a:solidFill>
                <a:latin typeface="Aparajita" panose="020B0604020202020204" pitchFamily="34" charset="0"/>
                <a:cs typeface="Aparajita" panose="020B0604020202020204" pitchFamily="34" charset="0"/>
              </a:rPr>
              <a:t>(kWh) 13,501,338</a:t>
            </a:r>
          </a:p>
          <a:p>
            <a:pPr marL="285750" indent="-285750">
              <a:buFont typeface="Wingdings" panose="05000000000000000000" pitchFamily="2" charset="2"/>
              <a:buChar char="q"/>
            </a:pPr>
            <a:endParaRPr lang="en-US" sz="1400" dirty="0">
              <a:solidFill>
                <a:schemeClr val="accent3">
                  <a:lumMod val="50000"/>
                </a:schemeClr>
              </a:solidFill>
              <a:latin typeface="Aparajita" panose="020B0604020202020204" pitchFamily="34" charset="0"/>
              <a:cs typeface="Aparajita" panose="020B0604020202020204" pitchFamily="34" charset="0"/>
            </a:endParaRPr>
          </a:p>
          <a:p>
            <a:pPr marL="285750" indent="-285750">
              <a:buFont typeface="Wingdings" panose="05000000000000000000" pitchFamily="2" charset="2"/>
              <a:buChar char="q"/>
            </a:pPr>
            <a:r>
              <a:rPr lang="en-US" sz="1400" dirty="0">
                <a:solidFill>
                  <a:schemeClr val="accent3">
                    <a:lumMod val="50000"/>
                  </a:schemeClr>
                </a:solidFill>
                <a:latin typeface="Aparajita" panose="020B0604020202020204" pitchFamily="34" charset="0"/>
                <a:cs typeface="Aparajita" panose="020B0604020202020204" pitchFamily="34" charset="0"/>
              </a:rPr>
              <a:t>Yolo County’s total electric usage is 3% of San Diego’s total annual usage</a:t>
            </a:r>
          </a:p>
          <a:p>
            <a:pPr marL="285750" indent="-285750">
              <a:buFont typeface="Wingdings" panose="05000000000000000000" pitchFamily="2" charset="2"/>
              <a:buChar char="q"/>
            </a:pPr>
            <a:endParaRPr lang="en-US" sz="1400" dirty="0">
              <a:solidFill>
                <a:schemeClr val="accent3">
                  <a:lumMod val="50000"/>
                </a:schemeClr>
              </a:solidFill>
              <a:latin typeface="Aparajita" panose="020B0604020202020204" pitchFamily="34" charset="0"/>
              <a:cs typeface="Aparajita" panose="020B0604020202020204" pitchFamily="34" charset="0"/>
            </a:endParaRPr>
          </a:p>
          <a:p>
            <a:pPr marL="285750" indent="-285750">
              <a:buFont typeface="Wingdings" panose="05000000000000000000" pitchFamily="2" charset="2"/>
              <a:buChar char="q"/>
            </a:pPr>
            <a:r>
              <a:rPr lang="en-US" sz="1400" dirty="0">
                <a:solidFill>
                  <a:schemeClr val="accent3">
                    <a:lumMod val="50000"/>
                  </a:schemeClr>
                </a:solidFill>
                <a:latin typeface="Aparajita" panose="020B0604020202020204" pitchFamily="34" charset="0"/>
                <a:cs typeface="Aparajita" panose="020B0604020202020204" pitchFamily="34" charset="0"/>
              </a:rPr>
              <a:t>Green Power Resources: </a:t>
            </a:r>
            <a:r>
              <a:rPr lang="en-US" sz="1400" b="1" dirty="0">
                <a:solidFill>
                  <a:schemeClr val="accent3">
                    <a:lumMod val="50000"/>
                  </a:schemeClr>
                </a:solidFill>
                <a:latin typeface="Aparajita" panose="020B0604020202020204" pitchFamily="34" charset="0"/>
                <a:cs typeface="Aparajita" panose="020B0604020202020204" pitchFamily="34" charset="0"/>
              </a:rPr>
              <a:t>Solar</a:t>
            </a:r>
          </a:p>
          <a:p>
            <a:pPr marL="285750" indent="-285750">
              <a:buFont typeface="Wingdings" panose="05000000000000000000" pitchFamily="2" charset="2"/>
              <a:buChar char="q"/>
            </a:pPr>
            <a:endParaRPr lang="en-US" sz="1400" dirty="0">
              <a:solidFill>
                <a:schemeClr val="accent3">
                  <a:lumMod val="50000"/>
                </a:schemeClr>
              </a:solidFill>
              <a:latin typeface="Aparajita" panose="020B0604020202020204" pitchFamily="34" charset="0"/>
              <a:cs typeface="Aparajita" panose="020B0604020202020204" pitchFamily="34" charset="0"/>
            </a:endParaRPr>
          </a:p>
          <a:p>
            <a:pPr marL="285750" indent="-285750">
              <a:buFont typeface="Wingdings" panose="05000000000000000000" pitchFamily="2" charset="2"/>
              <a:buChar char="q"/>
            </a:pPr>
            <a:r>
              <a:rPr lang="en-US" sz="1400" dirty="0">
                <a:solidFill>
                  <a:schemeClr val="accent3">
                    <a:lumMod val="50000"/>
                  </a:schemeClr>
                </a:solidFill>
                <a:latin typeface="Aparajita" panose="020B0604020202020204" pitchFamily="34" charset="0"/>
                <a:cs typeface="Aparajita" panose="020B0604020202020204" pitchFamily="34" charset="0"/>
              </a:rPr>
              <a:t>Provider: On-site generation</a:t>
            </a:r>
          </a:p>
          <a:p>
            <a:pPr marL="742950" lvl="1" indent="-285750">
              <a:buFont typeface="Wingdings" panose="05000000000000000000" pitchFamily="2" charset="2"/>
              <a:buChar char="q"/>
            </a:pPr>
            <a:r>
              <a:rPr lang="en-US" sz="1400" b="1" dirty="0">
                <a:solidFill>
                  <a:schemeClr val="accent3">
                    <a:lumMod val="50000"/>
                  </a:schemeClr>
                </a:solidFill>
                <a:latin typeface="Aparajita" panose="020B0604020202020204" pitchFamily="34" charset="0"/>
                <a:cs typeface="Aparajita" panose="020B0604020202020204" pitchFamily="34" charset="0"/>
              </a:rPr>
              <a:t>-6.8 MW </a:t>
            </a:r>
            <a:r>
              <a:rPr lang="en-US" sz="1400" dirty="0">
                <a:solidFill>
                  <a:schemeClr val="accent3">
                    <a:lumMod val="50000"/>
                  </a:schemeClr>
                </a:solidFill>
                <a:latin typeface="Aparajita" panose="020B0604020202020204" pitchFamily="34" charset="0"/>
                <a:cs typeface="Aparajita" panose="020B0604020202020204" pitchFamily="34" charset="0"/>
              </a:rPr>
              <a:t>installed on three sites</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sp>
        <p:nvSpPr>
          <p:cNvPr id="2" name="TextBox 1"/>
          <p:cNvSpPr txBox="1"/>
          <p:nvPr/>
        </p:nvSpPr>
        <p:spPr>
          <a:xfrm>
            <a:off x="8628" y="-8621"/>
            <a:ext cx="9135371" cy="646331"/>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p:spPr>
        <p:txBody>
          <a:bodyPr wrap="square" rtlCol="0">
            <a:spAutoFit/>
          </a:bodyPr>
          <a:lstStyle/>
          <a:p>
            <a:endParaRPr lang="en-US" dirty="0" smtClean="0"/>
          </a:p>
          <a:p>
            <a:endParaRPr lang="en-US" dirty="0" smtClean="0"/>
          </a:p>
        </p:txBody>
      </p:sp>
    </p:spTree>
    <p:extLst>
      <p:ext uri="{BB962C8B-B14F-4D97-AF65-F5344CB8AC3E}">
        <p14:creationId xmlns:p14="http://schemas.microsoft.com/office/powerpoint/2010/main" val="2175107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731"/>
            <a:ext cx="8913813" cy="914400"/>
          </a:xfrm>
        </p:spPr>
        <p:txBody>
          <a:bodyPr>
            <a:normAutofit/>
          </a:bodyPr>
          <a:lstStyle/>
          <a:p>
            <a:r>
              <a:rPr lang="en-US" sz="1600" dirty="0" smtClean="0"/>
              <a:t>Paper:  Wind Power for Washington D.C. Government: an Appraisal of Options</a:t>
            </a:r>
            <a:endParaRPr lang="en-US" sz="1600" dirty="0"/>
          </a:p>
        </p:txBody>
      </p:sp>
      <p:sp>
        <p:nvSpPr>
          <p:cNvPr id="3" name="Content Placeholder 2"/>
          <p:cNvSpPr>
            <a:spLocks noGrp="1"/>
          </p:cNvSpPr>
          <p:nvPr>
            <p:ph idx="1"/>
          </p:nvPr>
        </p:nvSpPr>
        <p:spPr>
          <a:xfrm>
            <a:off x="126999" y="1285875"/>
            <a:ext cx="8786813" cy="5270499"/>
          </a:xfrm>
        </p:spPr>
        <p:txBody>
          <a:bodyPr>
            <a:normAutofit lnSpcReduction="10000"/>
          </a:bodyPr>
          <a:lstStyle/>
          <a:p>
            <a:pPr lvl="0"/>
            <a:r>
              <a:rPr lang="en-US" dirty="0"/>
              <a:t>Paper commissioned by the Government of Washington, D.C.’s District Department of the Environment (DDOE) </a:t>
            </a:r>
          </a:p>
          <a:p>
            <a:pPr lvl="0"/>
            <a:r>
              <a:rPr lang="en-US" dirty="0"/>
              <a:t>Published in April 2011</a:t>
            </a:r>
          </a:p>
          <a:p>
            <a:pPr lvl="0"/>
            <a:r>
              <a:rPr lang="en-US" dirty="0"/>
              <a:t>Identifies ways for the DC government to acquire the wind power for its own facilities in a way that allows it to come out financially-that is, to pay less for wind power than it now pays for conventional electricity.  </a:t>
            </a:r>
          </a:p>
          <a:p>
            <a:pPr lvl="0"/>
            <a:r>
              <a:rPr lang="en-US" dirty="0"/>
              <a:t>The report seeks to determine whether it makes financial sense for the District to add direct-generation wind energy to its electricity portfolio, and how it would go about doing so.  </a:t>
            </a:r>
          </a:p>
          <a:p>
            <a:pPr lvl="0"/>
            <a:r>
              <a:rPr lang="en-US" dirty="0"/>
              <a:t>The report asks the question:  Does it make economic sense for the DC government to take an ownership position in a wind farm and then supply its own facilities with the electricity at a lower price than it now pays for electricity?  The short answer to this question is yes.  </a:t>
            </a:r>
          </a:p>
          <a:p>
            <a:endParaRPr lang="en-US" dirty="0"/>
          </a:p>
        </p:txBody>
      </p:sp>
    </p:spTree>
    <p:extLst>
      <p:ext uri="{BB962C8B-B14F-4D97-AF65-F5344CB8AC3E}">
        <p14:creationId xmlns:p14="http://schemas.microsoft.com/office/powerpoint/2010/main" val="1454202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RECs versus on-site generation</a:t>
            </a:r>
            <a:endParaRPr lang="en-US" dirty="0"/>
          </a:p>
        </p:txBody>
      </p:sp>
      <p:sp>
        <p:nvSpPr>
          <p:cNvPr id="3" name="Content Placeholder 2"/>
          <p:cNvSpPr>
            <a:spLocks noGrp="1"/>
          </p:cNvSpPr>
          <p:nvPr>
            <p:ph idx="1"/>
          </p:nvPr>
        </p:nvSpPr>
        <p:spPr/>
        <p:txBody>
          <a:bodyPr>
            <a:normAutofit/>
          </a:bodyPr>
          <a:lstStyle/>
          <a:p>
            <a:pPr lvl="0"/>
            <a:r>
              <a:rPr lang="en-US" dirty="0"/>
              <a:t>RECs are not economically beneficial for the government because </a:t>
            </a:r>
          </a:p>
          <a:p>
            <a:pPr lvl="1"/>
            <a:r>
              <a:rPr lang="en-US" dirty="0"/>
              <a:t>They are purchased separate from electricity are and bought at a premium above and beyond what the government pays for electricity.  </a:t>
            </a:r>
          </a:p>
          <a:p>
            <a:pPr lvl="1"/>
            <a:r>
              <a:rPr lang="en-US" dirty="0"/>
              <a:t>They don’t provide the government protection from rising conventional electricity prices.  Even if the government were to purchase wind RECs equivalent to 100 percent of its electricity consumption, higher coal or natural gas prices would still result in electricity bill increases.   </a:t>
            </a:r>
          </a:p>
          <a:p>
            <a:endParaRPr lang="en-US" dirty="0"/>
          </a:p>
        </p:txBody>
      </p:sp>
    </p:spTree>
    <p:extLst>
      <p:ext uri="{BB962C8B-B14F-4D97-AF65-F5344CB8AC3E}">
        <p14:creationId xmlns:p14="http://schemas.microsoft.com/office/powerpoint/2010/main" val="1580187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lstStyle/>
          <a:p>
            <a:r>
              <a:rPr lang="en-US" dirty="0">
                <a:hlinkClick r:id="rId2"/>
              </a:rPr>
              <a:t>http://www.wges.com/page/press_detail.php?p=</a:t>
            </a:r>
            <a:r>
              <a:rPr lang="en-US" dirty="0" smtClean="0">
                <a:hlinkClick r:id="rId2"/>
              </a:rPr>
              <a:t>62</a:t>
            </a:r>
            <a:endParaRPr lang="en-US" dirty="0" smtClean="0"/>
          </a:p>
          <a:p>
            <a:r>
              <a:rPr lang="en-US" dirty="0">
                <a:hlinkClick r:id="rId3"/>
              </a:rPr>
              <a:t>http://sustainable.dc.gov/release/dc-government-increases-proportion-green-electricity-100-percent-purchases-wins-epa-</a:t>
            </a:r>
            <a:r>
              <a:rPr lang="en-US" dirty="0" smtClean="0">
                <a:hlinkClick r:id="rId3"/>
              </a:rPr>
              <a:t>award</a:t>
            </a:r>
            <a:endParaRPr lang="en-US" dirty="0" smtClean="0"/>
          </a:p>
          <a:p>
            <a:r>
              <a:rPr lang="en-US" dirty="0">
                <a:hlinkClick r:id="rId4"/>
              </a:rPr>
              <a:t>http://inhabitat.com/dcs-government-agencies-to-be-100-percent-powered-by-wind-energy/wind-power-dc-government-2</a:t>
            </a:r>
            <a:r>
              <a:rPr lang="en-US" dirty="0" smtClean="0">
                <a:hlinkClick r:id="rId4"/>
              </a:rPr>
              <a:t>/</a:t>
            </a:r>
            <a:endParaRPr lang="en-US" dirty="0"/>
          </a:p>
          <a:p>
            <a:pPr>
              <a:buFont typeface="Wingdings" charset="2"/>
              <a:buChar char="q"/>
            </a:pPr>
            <a:r>
              <a:rPr lang="en-US" dirty="0">
                <a:hlinkClick r:id="rId5"/>
              </a:rPr>
              <a:t>http://www.sustainablecommunityinitiatives.org/html/</a:t>
            </a:r>
            <a:r>
              <a:rPr lang="en-US" dirty="0" smtClean="0">
                <a:hlinkClick r:id="rId5"/>
              </a:rPr>
              <a:t>DCWINDPOWER.pdf</a:t>
            </a:r>
            <a:endParaRPr lang="en-US" dirty="0" smtClean="0"/>
          </a:p>
          <a:p>
            <a:pPr>
              <a:buFont typeface="Wingdings" charset="2"/>
              <a:buChar char="q"/>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154360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6526"/>
            <a:ext cx="8913813" cy="914400"/>
          </a:xfrm>
        </p:spPr>
        <p:txBody>
          <a:bodyPr/>
          <a:lstStyle/>
          <a:p>
            <a:r>
              <a:rPr lang="en-US" dirty="0" smtClean="0"/>
              <a:t>Port of Portland, Oregon</a:t>
            </a:r>
            <a:endParaRPr lang="en-US" dirty="0"/>
          </a:p>
        </p:txBody>
      </p:sp>
      <p:sp>
        <p:nvSpPr>
          <p:cNvPr id="3" name="Content Placeholder 2"/>
          <p:cNvSpPr>
            <a:spLocks noGrp="1"/>
          </p:cNvSpPr>
          <p:nvPr>
            <p:ph idx="1"/>
          </p:nvPr>
        </p:nvSpPr>
        <p:spPr>
          <a:xfrm>
            <a:off x="971920" y="2839006"/>
            <a:ext cx="7610476" cy="4018994"/>
          </a:xfrm>
        </p:spPr>
        <p:txBody>
          <a:bodyPr>
            <a:normAutofit/>
          </a:bodyPr>
          <a:lstStyle/>
          <a:p>
            <a:pPr marL="0" indent="0">
              <a:buNone/>
            </a:pP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342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3434" y="3429154"/>
            <a:ext cx="8875305" cy="4247317"/>
          </a:xfrm>
          <a:prstGeom prst="rect">
            <a:avLst/>
          </a:prstGeom>
          <a:noFill/>
        </p:spPr>
        <p:txBody>
          <a:bodyPr wrap="square" rtlCol="0">
            <a:spAutoFit/>
          </a:bodyPr>
          <a:lstStyle/>
          <a:p>
            <a:r>
              <a:rPr lang="en-US" dirty="0"/>
              <a:t>The Port of Portland was one of the "Top Local Governments" Portland is currently generating nearly 14 million kWh of clean renewable power through on-site solar, biogas, micro wind and micro hydro </a:t>
            </a:r>
            <a:r>
              <a:rPr lang="en-US" dirty="0" smtClean="0"/>
              <a:t>resources</a:t>
            </a:r>
          </a:p>
          <a:p>
            <a:endParaRPr lang="en-US" sz="1200" dirty="0"/>
          </a:p>
          <a:p>
            <a:pPr marL="742950" lvl="1" indent="-285750">
              <a:buFont typeface="Arial" panose="020B0604020202020204" pitchFamily="34" charset="0"/>
              <a:buChar char="•"/>
            </a:pPr>
            <a:r>
              <a:rPr lang="en-US" sz="1600" dirty="0" smtClean="0"/>
              <a:t>Annual Green Power Usage (kWh):  75,070,343</a:t>
            </a:r>
          </a:p>
          <a:p>
            <a:pPr marL="742950" lvl="1" indent="-285750">
              <a:buFont typeface="Arial" panose="020B0604020202020204" pitchFamily="34" charset="0"/>
              <a:buChar char="•"/>
            </a:pPr>
            <a:r>
              <a:rPr lang="en-US" sz="1600" dirty="0" smtClean="0"/>
              <a:t>Green Power percentage of total use: 103%</a:t>
            </a:r>
          </a:p>
          <a:p>
            <a:pPr marL="742950" lvl="1" indent="-285750">
              <a:buFont typeface="Arial" panose="020B0604020202020204" pitchFamily="34" charset="0"/>
              <a:buChar char="•"/>
            </a:pPr>
            <a:r>
              <a:rPr lang="en-US" sz="1600" dirty="0" smtClean="0"/>
              <a:t>Provider: </a:t>
            </a:r>
            <a:r>
              <a:rPr lang="en-US" sz="1600" dirty="0" err="1" smtClean="0"/>
              <a:t>NextEra</a:t>
            </a:r>
            <a:r>
              <a:rPr lang="en-US" sz="1600" dirty="0" smtClean="0"/>
              <a:t> Energy Resources, on-site generation</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p:txBody>
      </p:sp>
    </p:spTree>
    <p:extLst>
      <p:ext uri="{BB962C8B-B14F-4D97-AF65-F5344CB8AC3E}">
        <p14:creationId xmlns:p14="http://schemas.microsoft.com/office/powerpoint/2010/main" val="3818181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of Portland</a:t>
            </a:r>
            <a:endParaRPr lang="en-US" dirty="0"/>
          </a:p>
        </p:txBody>
      </p:sp>
      <p:sp>
        <p:nvSpPr>
          <p:cNvPr id="3" name="Content Placeholder 2"/>
          <p:cNvSpPr>
            <a:spLocks noGrp="1"/>
          </p:cNvSpPr>
          <p:nvPr>
            <p:ph idx="1"/>
          </p:nvPr>
        </p:nvSpPr>
        <p:spPr>
          <a:xfrm>
            <a:off x="1114424" y="2595562"/>
            <a:ext cx="7610476" cy="4262438"/>
          </a:xfrm>
        </p:spPr>
        <p:txBody>
          <a:bodyPr>
            <a:normAutofit/>
          </a:bodyPr>
          <a:lstStyle/>
          <a:p>
            <a:r>
              <a:rPr lang="en-US" dirty="0">
                <a:hlinkClick r:id="rId2"/>
              </a:rPr>
              <a:t>http://www.portofportland.com/publications/</a:t>
            </a:r>
            <a:r>
              <a:rPr lang="en-US" sz="1200" dirty="0">
                <a:hlinkClick r:id="rId2"/>
              </a:rPr>
              <a:t>PortCurrents/?tag=/solar+</a:t>
            </a:r>
            <a:r>
              <a:rPr lang="en-US" sz="1200" dirty="0" smtClean="0">
                <a:hlinkClick r:id="rId2"/>
              </a:rPr>
              <a:t>panels</a:t>
            </a:r>
            <a:endParaRPr lang="en-US" sz="1200" dirty="0"/>
          </a:p>
          <a:p>
            <a:r>
              <a:rPr lang="en-US" sz="1200" dirty="0">
                <a:hlinkClick r:id="rId3"/>
              </a:rPr>
              <a:t>http://www.aesrenew.com/aboutsolar/content/doc/</a:t>
            </a:r>
            <a:r>
              <a:rPr lang="en-US" sz="1200" dirty="0" smtClean="0">
                <a:hlinkClick r:id="rId3"/>
              </a:rPr>
              <a:t>67</a:t>
            </a:r>
            <a:endParaRPr lang="en-US" sz="1200" dirty="0" smtClean="0"/>
          </a:p>
          <a:p>
            <a:r>
              <a:rPr lang="en-US" sz="1200" dirty="0">
                <a:hlinkClick r:id="rId4"/>
              </a:rPr>
              <a:t>http://www.getf.org/wp-content/uploads/2011/06/2013-Update-Environmental-Initiatives-Worldwide-UPDATE</a:t>
            </a:r>
            <a:r>
              <a:rPr lang="en-US" sz="1200" dirty="0" smtClean="0">
                <a:hlinkClick r:id="rId4"/>
              </a:rPr>
              <a:t>-August</a:t>
            </a:r>
            <a:r>
              <a:rPr lang="en-US" sz="1200" dirty="0">
                <a:hlinkClick r:id="rId4"/>
              </a:rPr>
              <a:t>-2013-Final-</a:t>
            </a:r>
            <a:r>
              <a:rPr lang="en-US" sz="1200" dirty="0" smtClean="0">
                <a:hlinkClick r:id="rId4"/>
              </a:rPr>
              <a:t>II.pdf</a:t>
            </a:r>
            <a:endParaRPr lang="en-US" sz="1200" dirty="0"/>
          </a:p>
          <a:p>
            <a:r>
              <a:rPr lang="en-US" sz="1200" dirty="0" smtClean="0">
                <a:hlinkClick r:id="rId5"/>
              </a:rPr>
              <a:t>http:</a:t>
            </a:r>
            <a:r>
              <a:rPr lang="en-US" sz="1200" dirty="0">
                <a:hlinkClick r:id="rId5"/>
              </a:rPr>
              <a:t>//www.politico.com/story/2013/06/cape-wind-project-energy-offshore-93255.</a:t>
            </a:r>
            <a:r>
              <a:rPr lang="en-US" sz="1200" dirty="0" smtClean="0">
                <a:hlinkClick r:id="rId5"/>
              </a:rPr>
              <a:t>html</a:t>
            </a:r>
            <a:endParaRPr lang="en-US" sz="1200" dirty="0" smtClean="0"/>
          </a:p>
          <a:p>
            <a:r>
              <a:rPr lang="en-US" sz="1200" dirty="0">
                <a:hlinkClick r:id="rId6"/>
              </a:rPr>
              <a:t>https://</a:t>
            </a:r>
            <a:r>
              <a:rPr lang="en-US" sz="1200" dirty="0" smtClean="0">
                <a:hlinkClick r:id="rId6"/>
              </a:rPr>
              <a:t>www.pacificpower.net/env/bsre/cpf.html</a:t>
            </a:r>
            <a:r>
              <a:rPr lang="en-US" sz="1200" dirty="0" smtClean="0"/>
              <a:t/>
            </a:r>
            <a:br>
              <a:rPr lang="en-US" sz="1200" dirty="0" smtClean="0"/>
            </a:br>
            <a:endParaRPr lang="en-US" sz="1200" dirty="0"/>
          </a:p>
        </p:txBody>
      </p:sp>
    </p:spTree>
    <p:extLst>
      <p:ext uri="{BB962C8B-B14F-4D97-AF65-F5344CB8AC3E}">
        <p14:creationId xmlns:p14="http://schemas.microsoft.com/office/powerpoint/2010/main" val="1623512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2407174686"/>
              </p:ext>
            </p:extLst>
          </p:nvPr>
        </p:nvGraphicFramePr>
        <p:xfrm>
          <a:off x="948263" y="1406106"/>
          <a:ext cx="7073659" cy="3258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ounded Rectangle 17"/>
          <p:cNvSpPr/>
          <p:nvPr/>
        </p:nvSpPr>
        <p:spPr>
          <a:xfrm>
            <a:off x="1870345" y="469013"/>
            <a:ext cx="5169282" cy="7139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accent1">
                    <a:lumMod val="20000"/>
                    <a:lumOff val="80000"/>
                  </a:schemeClr>
                </a:solidFill>
                <a:latin typeface="+mj-lt"/>
                <a:cs typeface="Times New Roman" panose="02020603050405020304" pitchFamily="18" charset="0"/>
              </a:rPr>
              <a:t>Summary/Site Profile</a:t>
            </a:r>
            <a:endParaRPr lang="en-US" sz="3200" b="1" dirty="0">
              <a:solidFill>
                <a:schemeClr val="accent1">
                  <a:lumMod val="20000"/>
                  <a:lumOff val="80000"/>
                </a:schemeClr>
              </a:solidFill>
              <a:latin typeface="+mj-lt"/>
              <a:cs typeface="Times New Roman" panose="02020603050405020304" pitchFamily="18" charset="0"/>
            </a:endParaRPr>
          </a:p>
        </p:txBody>
      </p:sp>
      <p:pic>
        <p:nvPicPr>
          <p:cNvPr id="20" name="Picture 19"/>
          <p:cNvPicPr>
            <a:picLocks noChangeAspect="1"/>
          </p:cNvPicPr>
          <p:nvPr/>
        </p:nvPicPr>
        <p:blipFill>
          <a:blip r:embed="rId7">
            <a:duotone>
              <a:prstClr val="black"/>
              <a:schemeClr val="accent6">
                <a:tint val="45000"/>
                <a:satMod val="400000"/>
              </a:schemeClr>
            </a:duotone>
          </a:blip>
          <a:stretch>
            <a:fillRect/>
          </a:stretch>
        </p:blipFill>
        <p:spPr>
          <a:xfrm>
            <a:off x="3338423" y="4940778"/>
            <a:ext cx="5131745" cy="1648299"/>
          </a:xfrm>
          <a:prstGeom prst="rect">
            <a:avLst/>
          </a:prstGeom>
          <a:ln w="28575">
            <a:noFill/>
          </a:ln>
        </p:spPr>
      </p:pic>
      <p:sp>
        <p:nvSpPr>
          <p:cNvPr id="21" name="Flowchart: Connector 20"/>
          <p:cNvSpPr/>
          <p:nvPr/>
        </p:nvSpPr>
        <p:spPr>
          <a:xfrm>
            <a:off x="635118" y="4863144"/>
            <a:ext cx="1972277" cy="185474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 Project: Outcomes</a:t>
            </a:r>
            <a:endParaRPr lang="en-US" dirty="0"/>
          </a:p>
        </p:txBody>
      </p:sp>
    </p:spTree>
    <p:extLst>
      <p:ext uri="{BB962C8B-B14F-4D97-AF65-F5344CB8AC3E}">
        <p14:creationId xmlns:p14="http://schemas.microsoft.com/office/powerpoint/2010/main" val="376766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692"/>
            <a:ext cx="9144000" cy="6740307"/>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TextBox 4"/>
          <p:cNvSpPr txBox="1"/>
          <p:nvPr/>
        </p:nvSpPr>
        <p:spPr>
          <a:xfrm>
            <a:off x="276045" y="284671"/>
            <a:ext cx="7401464" cy="1077218"/>
          </a:xfrm>
          <a:prstGeom prst="rect">
            <a:avLst/>
          </a:prstGeom>
          <a:noFill/>
        </p:spPr>
        <p:txBody>
          <a:bodyPr wrap="square" rtlCol="0">
            <a:spAutoFit/>
          </a:bodyPr>
          <a:lstStyle/>
          <a:p>
            <a:r>
              <a:rPr lang="en-US" sz="2800" dirty="0" smtClean="0">
                <a:solidFill>
                  <a:schemeClr val="accent3">
                    <a:lumMod val="50000"/>
                  </a:schemeClr>
                </a:solidFill>
              </a:rPr>
              <a:t>First Solar Project Implemented in 2010</a:t>
            </a:r>
          </a:p>
          <a:p>
            <a:endParaRPr lang="en-US" dirty="0"/>
          </a:p>
          <a:p>
            <a:endParaRPr lang="en-US" dirty="0"/>
          </a:p>
        </p:txBody>
      </p:sp>
      <p:pic>
        <p:nvPicPr>
          <p:cNvPr id="1026" name="Picture 2" descr="How a small county in California went grid posi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429" y="3560554"/>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5826" y="823280"/>
            <a:ext cx="8281359" cy="2308324"/>
          </a:xfrm>
          <a:prstGeom prst="rect">
            <a:avLst/>
          </a:prstGeom>
          <a:solidFill>
            <a:schemeClr val="accent6">
              <a:lumMod val="75000"/>
            </a:schemeClr>
          </a:solidFill>
          <a:ln w="38100">
            <a:solidFill>
              <a:schemeClr val="accent6">
                <a:lumMod val="50000"/>
              </a:schemeClr>
            </a:solidFill>
          </a:ln>
        </p:spPr>
        <p:txBody>
          <a:bodyPr wrap="square" rtlCol="0">
            <a:spAutoFit/>
          </a:bodyPr>
          <a:lstStyle/>
          <a:p>
            <a:r>
              <a:rPr lang="en-US" sz="2400" dirty="0">
                <a:solidFill>
                  <a:schemeClr val="bg1"/>
                </a:solidFill>
              </a:rPr>
              <a:t>"I had to look for a way to do a zero-capital investment because we didn't have any capital </a:t>
            </a:r>
            <a:r>
              <a:rPr lang="en-US" sz="2400" dirty="0" smtClean="0">
                <a:solidFill>
                  <a:schemeClr val="bg1"/>
                </a:solidFill>
              </a:rPr>
              <a:t>funding. </a:t>
            </a:r>
            <a:r>
              <a:rPr lang="en-US" sz="2400" dirty="0">
                <a:solidFill>
                  <a:schemeClr val="bg1"/>
                </a:solidFill>
              </a:rPr>
              <a:t> </a:t>
            </a:r>
            <a:r>
              <a:rPr lang="en-US" sz="2400" dirty="0" smtClean="0">
                <a:solidFill>
                  <a:schemeClr val="bg1"/>
                </a:solidFill>
              </a:rPr>
              <a:t>It </a:t>
            </a:r>
            <a:r>
              <a:rPr lang="en-US" sz="2400" dirty="0">
                <a:solidFill>
                  <a:schemeClr val="bg1"/>
                </a:solidFill>
              </a:rPr>
              <a:t>had to pay for itself the very first day</a:t>
            </a:r>
            <a:r>
              <a:rPr lang="en-US" sz="2400" dirty="0" smtClean="0">
                <a:solidFill>
                  <a:schemeClr val="bg1"/>
                </a:solidFill>
              </a:rPr>
              <a:t>.“</a:t>
            </a:r>
          </a:p>
          <a:p>
            <a:r>
              <a:rPr lang="en-US" sz="2400" dirty="0" smtClean="0">
                <a:solidFill>
                  <a:schemeClr val="bg1"/>
                </a:solidFill>
              </a:rPr>
              <a:t> </a:t>
            </a:r>
            <a:endParaRPr lang="en-US" sz="2400" dirty="0">
              <a:solidFill>
                <a:schemeClr val="bg1"/>
              </a:solidFill>
            </a:endParaRPr>
          </a:p>
          <a:p>
            <a:r>
              <a:rPr lang="en-US" sz="2400" dirty="0" smtClean="0">
                <a:solidFill>
                  <a:schemeClr val="bg1"/>
                </a:solidFill>
              </a:rPr>
              <a:t>			-Terry Vernon, Deputy Director of 			 Yolo County General Services </a:t>
            </a:r>
            <a:endParaRPr lang="en-US" sz="2400" dirty="0">
              <a:solidFill>
                <a:schemeClr val="bg1"/>
              </a:solidFill>
            </a:endParaRPr>
          </a:p>
        </p:txBody>
      </p:sp>
      <p:sp>
        <p:nvSpPr>
          <p:cNvPr id="9" name="TextBox 8"/>
          <p:cNvSpPr txBox="1"/>
          <p:nvPr/>
        </p:nvSpPr>
        <p:spPr>
          <a:xfrm>
            <a:off x="223288" y="3131604"/>
            <a:ext cx="5624423" cy="3539430"/>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n-US" sz="1600" i="1" dirty="0" smtClean="0">
                <a:solidFill>
                  <a:schemeClr val="accent3">
                    <a:lumMod val="50000"/>
                  </a:schemeClr>
                </a:solidFill>
              </a:rPr>
              <a:t>Yolo County was facing an annual $1.4 million electric bill</a:t>
            </a:r>
          </a:p>
          <a:p>
            <a:pPr marL="742950" lvl="1" indent="-285750">
              <a:buFont typeface="Arial" panose="020B0604020202020204" pitchFamily="34" charset="0"/>
              <a:buChar char="•"/>
            </a:pPr>
            <a:r>
              <a:rPr lang="en-US" sz="1600" dirty="0" smtClean="0">
                <a:solidFill>
                  <a:schemeClr val="accent3">
                    <a:lumMod val="50000"/>
                  </a:schemeClr>
                </a:solidFill>
              </a:rPr>
              <a:t>Deputy director of Yolo County General Services, Terry Vernon, came up with an innovative energy solution that:</a:t>
            </a:r>
          </a:p>
          <a:p>
            <a:pPr marL="1200150" lvl="2" indent="-285750">
              <a:buFontTx/>
              <a:buChar char="-"/>
            </a:pPr>
            <a:r>
              <a:rPr lang="en-US" sz="1600" dirty="0" smtClean="0">
                <a:solidFill>
                  <a:schemeClr val="accent3">
                    <a:lumMod val="50000"/>
                  </a:schemeClr>
                </a:solidFill>
              </a:rPr>
              <a:t>required zero capital investment</a:t>
            </a:r>
          </a:p>
          <a:p>
            <a:pPr marL="1200150" lvl="2" indent="-285750">
              <a:buFontTx/>
              <a:buChar char="-"/>
            </a:pPr>
            <a:r>
              <a:rPr lang="en-US" sz="1600" dirty="0" smtClean="0">
                <a:solidFill>
                  <a:schemeClr val="accent3">
                    <a:lumMod val="50000"/>
                  </a:schemeClr>
                </a:solidFill>
              </a:rPr>
              <a:t>would generate revenue</a:t>
            </a:r>
          </a:p>
          <a:p>
            <a:pPr marL="1200150" lvl="2" indent="-285750">
              <a:buFontTx/>
              <a:buChar char="-"/>
            </a:pPr>
            <a:r>
              <a:rPr lang="en-US" sz="1600" dirty="0" smtClean="0">
                <a:solidFill>
                  <a:schemeClr val="accent3">
                    <a:lumMod val="50000"/>
                  </a:schemeClr>
                </a:solidFill>
              </a:rPr>
              <a:t>zero out the County’s electric bill</a:t>
            </a:r>
          </a:p>
          <a:p>
            <a:pPr marL="742950" lvl="1" indent="-285750">
              <a:buFont typeface="Arial" panose="020B0604020202020204" pitchFamily="34" charset="0"/>
              <a:buChar char="•"/>
            </a:pPr>
            <a:r>
              <a:rPr lang="en-US" sz="1600" dirty="0" smtClean="0">
                <a:solidFill>
                  <a:schemeClr val="accent3">
                    <a:lumMod val="50000"/>
                  </a:schemeClr>
                </a:solidFill>
              </a:rPr>
              <a:t>Working with </a:t>
            </a:r>
            <a:r>
              <a:rPr lang="en-US" sz="1600" dirty="0" err="1" smtClean="0">
                <a:solidFill>
                  <a:schemeClr val="accent3">
                    <a:lumMod val="50000"/>
                  </a:schemeClr>
                </a:solidFill>
              </a:rPr>
              <a:t>SunPower</a:t>
            </a:r>
            <a:r>
              <a:rPr lang="en-US" sz="1600" dirty="0" smtClean="0">
                <a:solidFill>
                  <a:schemeClr val="accent3">
                    <a:lumMod val="50000"/>
                  </a:schemeClr>
                </a:solidFill>
              </a:rPr>
              <a:t>, Yolo County installed a 1MW ground mounted solar power system at the Yolo County Justice Campus in Woodland with no upfront capital investment </a:t>
            </a:r>
          </a:p>
          <a:p>
            <a:pPr marL="742950" lvl="1" indent="-285750">
              <a:buFont typeface="Arial" panose="020B0604020202020204" pitchFamily="34" charset="0"/>
              <a:buChar char="•"/>
            </a:pPr>
            <a:r>
              <a:rPr lang="en-US" sz="1600" dirty="0" smtClean="0">
                <a:solidFill>
                  <a:schemeClr val="accent3">
                    <a:lumMod val="50000"/>
                  </a:schemeClr>
                </a:solidFill>
              </a:rPr>
              <a:t>Yolo County owns the system and its associated RECs</a:t>
            </a:r>
          </a:p>
        </p:txBody>
      </p:sp>
    </p:spTree>
    <p:extLst>
      <p:ext uri="{BB962C8B-B14F-4D97-AF65-F5344CB8AC3E}">
        <p14:creationId xmlns:p14="http://schemas.microsoft.com/office/powerpoint/2010/main" val="1818336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086"/>
            <a:ext cx="9144000" cy="1308004"/>
          </a:xfrm>
          <a:solidFill>
            <a:schemeClr val="accent6">
              <a:lumMod val="50000"/>
            </a:schemeClr>
          </a:solidFill>
        </p:spPr>
        <p:txBody>
          <a:bodyPr>
            <a:normAutofit/>
          </a:bodyPr>
          <a:lstStyle/>
          <a:p>
            <a:r>
              <a:rPr lang="en-US" sz="4000" dirty="0" smtClean="0">
                <a:solidFill>
                  <a:schemeClr val="accent1">
                    <a:lumMod val="20000"/>
                    <a:lumOff val="80000"/>
                  </a:schemeClr>
                </a:solidFill>
              </a:rPr>
              <a:t>Project Financing</a:t>
            </a:r>
            <a:endParaRPr lang="en-US" sz="4000" dirty="0">
              <a:solidFill>
                <a:schemeClr val="accent1">
                  <a:lumMod val="20000"/>
                  <a:lumOff val="80000"/>
                </a:schemeClr>
              </a:solidFill>
            </a:endParaRPr>
          </a:p>
        </p:txBody>
      </p:sp>
      <p:sp>
        <p:nvSpPr>
          <p:cNvPr id="3" name="Content Placeholder 2"/>
          <p:cNvSpPr>
            <a:spLocks noGrp="1"/>
          </p:cNvSpPr>
          <p:nvPr>
            <p:ph idx="1"/>
          </p:nvPr>
        </p:nvSpPr>
        <p:spPr>
          <a:xfrm>
            <a:off x="69008" y="1584863"/>
            <a:ext cx="9144000" cy="5080000"/>
          </a:xfrm>
        </p:spPr>
        <p:txBody>
          <a:bodyPr/>
          <a:lstStyle/>
          <a:p>
            <a:endParaRPr lang="en-US" dirty="0" smtClean="0"/>
          </a:p>
          <a:p>
            <a:endParaRPr lang="en-US" dirty="0"/>
          </a:p>
        </p:txBody>
      </p:sp>
      <p:sp>
        <p:nvSpPr>
          <p:cNvPr id="5" name="TextBox 4"/>
          <p:cNvSpPr txBox="1"/>
          <p:nvPr/>
        </p:nvSpPr>
        <p:spPr>
          <a:xfrm>
            <a:off x="69008" y="1665861"/>
            <a:ext cx="9007231" cy="5078313"/>
          </a:xfrm>
          <a:prstGeom prst="rect">
            <a:avLst/>
          </a:prstGeom>
          <a:solidFill>
            <a:schemeClr val="accent1">
              <a:lumMod val="40000"/>
              <a:lumOff val="60000"/>
            </a:schemeClr>
          </a:solidFill>
          <a:ln w="28575">
            <a:solidFill>
              <a:schemeClr val="accent6">
                <a:lumMod val="50000"/>
              </a:schemeClr>
            </a:solidFill>
          </a:ln>
        </p:spPr>
        <p:txBody>
          <a:bodyPr wrap="square" rtlCol="0">
            <a:spAutoFit/>
          </a:bodyPr>
          <a:lstStyle/>
          <a:p>
            <a:endParaRPr lang="en-US" b="1" dirty="0">
              <a:solidFill>
                <a:schemeClr val="accent6">
                  <a:lumMod val="50000"/>
                </a:schemeClr>
              </a:solidFill>
            </a:endParaRPr>
          </a:p>
          <a:p>
            <a:r>
              <a:rPr lang="en-US" dirty="0" smtClean="0">
                <a:solidFill>
                  <a:schemeClr val="accent6">
                    <a:lumMod val="50000"/>
                  </a:schemeClr>
                </a:solidFill>
              </a:rPr>
              <a:t>Project financed through the following funding sources:</a:t>
            </a:r>
          </a:p>
          <a:p>
            <a:pPr lvl="1"/>
            <a:endParaRPr lang="en-US" dirty="0">
              <a:solidFill>
                <a:schemeClr val="accent6">
                  <a:lumMod val="50000"/>
                </a:schemeClr>
              </a:solidFill>
            </a:endParaRPr>
          </a:p>
          <a:p>
            <a:pPr marL="742950" lvl="1" indent="-285750">
              <a:buFont typeface="Arial"/>
              <a:buChar char="•"/>
            </a:pPr>
            <a:r>
              <a:rPr lang="en-US" dirty="0" smtClean="0">
                <a:solidFill>
                  <a:schemeClr val="accent6">
                    <a:lumMod val="50000"/>
                  </a:schemeClr>
                </a:solidFill>
              </a:rPr>
              <a:t>Subsidized bonds (financed by Bank of America)</a:t>
            </a:r>
          </a:p>
          <a:p>
            <a:pPr marL="1200150" lvl="2" indent="-285750">
              <a:buFont typeface="Courier New"/>
              <a:buChar char="o"/>
            </a:pPr>
            <a:r>
              <a:rPr lang="en-US" dirty="0">
                <a:solidFill>
                  <a:schemeClr val="accent6">
                    <a:lumMod val="50000"/>
                  </a:schemeClr>
                </a:solidFill>
              </a:rPr>
              <a:t>Clean Renewable Energy Bonds (CREBs</a:t>
            </a:r>
            <a:r>
              <a:rPr lang="en-US" dirty="0" smtClean="0">
                <a:solidFill>
                  <a:schemeClr val="accent6">
                    <a:lumMod val="50000"/>
                  </a:schemeClr>
                </a:solidFill>
              </a:rPr>
              <a:t>)-</a:t>
            </a:r>
            <a:r>
              <a:rPr lang="en-US" b="1" dirty="0" smtClean="0">
                <a:solidFill>
                  <a:schemeClr val="accent6">
                    <a:lumMod val="50000"/>
                  </a:schemeClr>
                </a:solidFill>
              </a:rPr>
              <a:t>$2 Million</a:t>
            </a:r>
            <a:endParaRPr lang="en-US" b="1" dirty="0">
              <a:solidFill>
                <a:schemeClr val="accent6">
                  <a:lumMod val="50000"/>
                </a:schemeClr>
              </a:solidFill>
            </a:endParaRPr>
          </a:p>
          <a:p>
            <a:pPr marL="1200150" lvl="2" indent="-285750">
              <a:buFont typeface="Courier New"/>
              <a:buChar char="o"/>
            </a:pPr>
            <a:r>
              <a:rPr lang="en-US" dirty="0">
                <a:solidFill>
                  <a:schemeClr val="accent6">
                    <a:lumMod val="50000"/>
                  </a:schemeClr>
                </a:solidFill>
              </a:rPr>
              <a:t>Qualified Energy Conservation Bonds (QECBs), available through the American Recovery and Reinvestment Act of </a:t>
            </a:r>
            <a:r>
              <a:rPr lang="en-US" dirty="0" smtClean="0">
                <a:solidFill>
                  <a:schemeClr val="accent6">
                    <a:lumMod val="50000"/>
                  </a:schemeClr>
                </a:solidFill>
              </a:rPr>
              <a:t>2009-</a:t>
            </a:r>
            <a:r>
              <a:rPr lang="en-US" b="1" dirty="0" smtClean="0">
                <a:solidFill>
                  <a:schemeClr val="accent6">
                    <a:lumMod val="50000"/>
                  </a:schemeClr>
                </a:solidFill>
              </a:rPr>
              <a:t>$2 Million</a:t>
            </a:r>
            <a:endParaRPr lang="en-US" b="1" dirty="0">
              <a:solidFill>
                <a:schemeClr val="accent6">
                  <a:lumMod val="50000"/>
                </a:schemeClr>
              </a:solidFill>
            </a:endParaRPr>
          </a:p>
          <a:p>
            <a:pPr marL="742950" lvl="1" indent="-285750">
              <a:buFont typeface="Arial"/>
              <a:buChar char="•"/>
            </a:pPr>
            <a:endParaRPr lang="en-US" dirty="0">
              <a:solidFill>
                <a:schemeClr val="accent6">
                  <a:lumMod val="50000"/>
                </a:schemeClr>
              </a:solidFill>
            </a:endParaRPr>
          </a:p>
          <a:p>
            <a:pPr marL="742950" lvl="1" indent="-285750">
              <a:buFont typeface="Arial"/>
              <a:buChar char="•"/>
            </a:pPr>
            <a:r>
              <a:rPr lang="en-US" dirty="0" smtClean="0">
                <a:solidFill>
                  <a:schemeClr val="accent6">
                    <a:lumMod val="50000"/>
                  </a:schemeClr>
                </a:solidFill>
              </a:rPr>
              <a:t>California Energy Commission Loan</a:t>
            </a:r>
          </a:p>
          <a:p>
            <a:pPr marL="1200150" lvl="2" indent="-285750">
              <a:buFont typeface="Arial"/>
              <a:buChar char="•"/>
            </a:pPr>
            <a:r>
              <a:rPr lang="en-US" dirty="0" smtClean="0">
                <a:solidFill>
                  <a:schemeClr val="accent6">
                    <a:lumMod val="50000"/>
                  </a:schemeClr>
                </a:solidFill>
              </a:rPr>
              <a:t>Secured a 15-year loan from the California Energy Commission with the assistance of </a:t>
            </a:r>
            <a:r>
              <a:rPr lang="en-US" dirty="0" err="1" smtClean="0">
                <a:solidFill>
                  <a:schemeClr val="accent6">
                    <a:lumMod val="50000"/>
                  </a:schemeClr>
                </a:solidFill>
              </a:rPr>
              <a:t>SunPower</a:t>
            </a:r>
            <a:r>
              <a:rPr lang="en-US" dirty="0" smtClean="0">
                <a:solidFill>
                  <a:schemeClr val="accent6">
                    <a:lumMod val="50000"/>
                  </a:schemeClr>
                </a:solidFill>
              </a:rPr>
              <a:t> Corp</a:t>
            </a:r>
          </a:p>
          <a:p>
            <a:pPr marL="1200150" lvl="2" indent="-285750">
              <a:buFont typeface="Arial"/>
              <a:buChar char="•"/>
            </a:pPr>
            <a:r>
              <a:rPr lang="en-US" b="1" dirty="0" smtClean="0">
                <a:solidFill>
                  <a:schemeClr val="accent6">
                    <a:lumMod val="50000"/>
                  </a:schemeClr>
                </a:solidFill>
              </a:rPr>
              <a:t>$2.5 Million </a:t>
            </a:r>
            <a:r>
              <a:rPr lang="en-US" dirty="0" smtClean="0">
                <a:solidFill>
                  <a:schemeClr val="accent6">
                    <a:lumMod val="50000"/>
                  </a:schemeClr>
                </a:solidFill>
              </a:rPr>
              <a:t>CEC Energy Loan</a:t>
            </a:r>
          </a:p>
          <a:p>
            <a:pPr lvl="2"/>
            <a:endParaRPr lang="en-US" b="1" dirty="0" smtClean="0">
              <a:solidFill>
                <a:schemeClr val="accent6">
                  <a:lumMod val="50000"/>
                </a:schemeClr>
              </a:solidFill>
            </a:endParaRPr>
          </a:p>
          <a:p>
            <a:r>
              <a:rPr lang="en-US" dirty="0" smtClean="0">
                <a:solidFill>
                  <a:schemeClr val="accent6">
                    <a:lumMod val="50000"/>
                  </a:schemeClr>
                </a:solidFill>
              </a:rPr>
              <a:t>The system produced $162,000 the first year of </a:t>
            </a:r>
            <a:r>
              <a:rPr lang="en-US" dirty="0" smtClean="0">
                <a:solidFill>
                  <a:schemeClr val="accent6">
                    <a:lumMod val="50000"/>
                  </a:schemeClr>
                </a:solidFill>
              </a:rPr>
              <a:t>operation</a:t>
            </a:r>
            <a:endParaRPr lang="en-US" dirty="0" smtClean="0">
              <a:solidFill>
                <a:schemeClr val="accent6">
                  <a:lumMod val="50000"/>
                </a:schemeClr>
              </a:solidFill>
            </a:endParaRPr>
          </a:p>
          <a:p>
            <a:endParaRPr lang="en-US" dirty="0"/>
          </a:p>
          <a:p>
            <a:endParaRPr lang="en-US" dirty="0" smtClean="0"/>
          </a:p>
          <a:p>
            <a:endParaRPr lang="en-US" dirty="0"/>
          </a:p>
          <a:p>
            <a:endParaRPr lang="en-US" dirty="0"/>
          </a:p>
        </p:txBody>
      </p:sp>
      <p:pic>
        <p:nvPicPr>
          <p:cNvPr id="2050" name="Picture 2" descr="C:\Users\ayac14\AppData\Local\Microsoft\Windows\Temporary Internet Files\Content.IE5\KPE67XHC\MP900399463[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10293" y="4455543"/>
            <a:ext cx="1842153" cy="23032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yac14\AppData\Local\Microsoft\Windows\Temporary Internet Files\Content.IE5\H9EP3S2J\MP90038779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91113" y="5607169"/>
            <a:ext cx="1439081" cy="102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47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44" y="289351"/>
            <a:ext cx="8913813" cy="914400"/>
          </a:xfrm>
          <a:solidFill>
            <a:schemeClr val="accent6">
              <a:lumMod val="75000"/>
            </a:schemeClr>
          </a:solidFill>
          <a:ln w="57150">
            <a:solidFill>
              <a:schemeClr val="accent6">
                <a:lumMod val="50000"/>
              </a:schemeClr>
            </a:solidFill>
          </a:ln>
        </p:spPr>
        <p:txBody>
          <a:bodyPr/>
          <a:lstStyle/>
          <a:p>
            <a:r>
              <a:rPr lang="en-US" b="1" dirty="0" smtClean="0">
                <a:solidFill>
                  <a:schemeClr val="bg2">
                    <a:lumMod val="20000"/>
                    <a:lumOff val="80000"/>
                  </a:schemeClr>
                </a:solidFill>
                <a:latin typeface="Aparajita" panose="020B0604020202020204" pitchFamily="34" charset="0"/>
                <a:cs typeface="Aparajita" panose="020B0604020202020204" pitchFamily="34" charset="0"/>
              </a:rPr>
              <a:t>Justice Center Project Financing</a:t>
            </a:r>
            <a:endParaRPr lang="en-US" b="1" dirty="0">
              <a:solidFill>
                <a:schemeClr val="bg2">
                  <a:lumMod val="20000"/>
                  <a:lumOff val="80000"/>
                </a:schemeClr>
              </a:solidFill>
              <a:latin typeface="Aparajita" panose="020B0604020202020204" pitchFamily="34" charset="0"/>
              <a:cs typeface="Aparajita" panose="020B0604020202020204" pitchFamily="34" charset="0"/>
            </a:endParaRPr>
          </a:p>
        </p:txBody>
      </p:sp>
      <p:pic>
        <p:nvPicPr>
          <p:cNvPr id="6" name="Content Placeholder 5" descr="Screen Shot 2014-05-20 at 2.09.12 PM.png"/>
          <p:cNvPicPr>
            <a:picLocks noGrp="1" noChangeAspect="1"/>
          </p:cNvPicPr>
          <p:nvPr>
            <p:ph idx="1"/>
          </p:nvPr>
        </p:nvPicPr>
        <p:blipFill>
          <a:blip r:embed="rId2">
            <a:extLst>
              <a:ext uri="{28A0092B-C50C-407E-A947-70E740481C1C}">
                <a14:useLocalDpi xmlns:a14="http://schemas.microsoft.com/office/drawing/2010/main" val="0"/>
              </a:ext>
            </a:extLst>
          </a:blip>
          <a:srcRect l="590" r="590"/>
          <a:stretch>
            <a:fillRect/>
          </a:stretch>
        </p:blipFill>
        <p:spPr>
          <a:xfrm>
            <a:off x="0" y="1319846"/>
            <a:ext cx="9100870" cy="5443268"/>
          </a:xfrm>
        </p:spPr>
      </p:pic>
    </p:spTree>
    <p:extLst>
      <p:ext uri="{BB962C8B-B14F-4D97-AF65-F5344CB8AC3E}">
        <p14:creationId xmlns:p14="http://schemas.microsoft.com/office/powerpoint/2010/main" val="2724695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 y="235333"/>
            <a:ext cx="9136062" cy="1171669"/>
          </a:xfr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ln w="38100">
            <a:solidFill>
              <a:schemeClr val="tx2">
                <a:lumMod val="40000"/>
                <a:lumOff val="60000"/>
              </a:schemeClr>
            </a:solidFill>
          </a:ln>
        </p:spPr>
        <p:txBody>
          <a:bodyPr>
            <a:normAutofit/>
          </a:bodyPr>
          <a:lstStyle/>
          <a:p>
            <a:r>
              <a:rPr lang="en-US" b="1" dirty="0" smtClean="0">
                <a:solidFill>
                  <a:schemeClr val="tx2">
                    <a:lumMod val="60000"/>
                    <a:lumOff val="40000"/>
                  </a:schemeClr>
                </a:solidFill>
                <a:latin typeface="Aparajita" panose="020B0604020202020204" pitchFamily="34" charset="0"/>
                <a:cs typeface="Aparajita" panose="020B0604020202020204" pitchFamily="34" charset="0"/>
              </a:rPr>
              <a:t>Justice Center Project:  Savings and Revenue</a:t>
            </a:r>
            <a:endParaRPr lang="en-US" b="1" dirty="0">
              <a:solidFill>
                <a:schemeClr val="tx2">
                  <a:lumMod val="60000"/>
                  <a:lumOff val="40000"/>
                </a:schemeClr>
              </a:solidFill>
              <a:latin typeface="Aparajita" panose="020B0604020202020204" pitchFamily="34" charset="0"/>
              <a:cs typeface="Aparajita" panose="020B0604020202020204" pitchFamily="34" charset="0"/>
            </a:endParaRPr>
          </a:p>
        </p:txBody>
      </p:sp>
      <p:pic>
        <p:nvPicPr>
          <p:cNvPr id="10" name="Picture 9" descr="Screen Shot 2014-05-20 at 2.25.1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332123"/>
            <a:ext cx="9144000" cy="5530448"/>
          </a:xfrm>
          <a:prstGeom prst="rect">
            <a:avLst/>
          </a:prstGeom>
        </p:spPr>
      </p:pic>
    </p:spTree>
    <p:extLst>
      <p:ext uri="{BB962C8B-B14F-4D97-AF65-F5344CB8AC3E}">
        <p14:creationId xmlns:p14="http://schemas.microsoft.com/office/powerpoint/2010/main" val="3334218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311"/>
            <a:ext cx="9083615" cy="6740307"/>
          </a:xfrm>
          <a:prstGeom prst="rect">
            <a:avLst/>
          </a:prstGeom>
          <a:solidFill>
            <a:schemeClr val="bg1">
              <a:lumMod val="85000"/>
              <a:alpha val="22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a:xfrm>
            <a:off x="77634" y="587375"/>
            <a:ext cx="8913813" cy="1450881"/>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76200">
            <a:solidFill>
              <a:schemeClr val="accent6">
                <a:lumMod val="50000"/>
              </a:schemeClr>
            </a:solidFill>
          </a:ln>
        </p:spPr>
        <p:txBody>
          <a:bodyPr>
            <a:normAutofit/>
          </a:bodyPr>
          <a:lstStyle/>
          <a:p>
            <a:r>
              <a:rPr lang="en-US" sz="2800" dirty="0">
                <a:latin typeface="Aparajita" panose="020B0604020202020204" pitchFamily="34" charset="0"/>
                <a:cs typeface="Aparajita" panose="020B0604020202020204" pitchFamily="34" charset="0"/>
              </a:rPr>
              <a:t>In </a:t>
            </a:r>
            <a:r>
              <a:rPr lang="en-US" sz="4000" dirty="0">
                <a:latin typeface="Aparajita" panose="020B0604020202020204" pitchFamily="34" charset="0"/>
                <a:cs typeface="Aparajita" panose="020B0604020202020204" pitchFamily="34" charset="0"/>
              </a:rPr>
              <a:t>2013</a:t>
            </a:r>
            <a:r>
              <a:rPr lang="en-US" sz="2800" dirty="0">
                <a:latin typeface="Aparajita" panose="020B0604020202020204" pitchFamily="34" charset="0"/>
                <a:cs typeface="Aparajita" panose="020B0604020202020204" pitchFamily="34" charset="0"/>
              </a:rPr>
              <a:t>, Yolo County installed </a:t>
            </a:r>
            <a:r>
              <a:rPr lang="en-US" sz="4000" dirty="0">
                <a:latin typeface="Aparajita" panose="020B0604020202020204" pitchFamily="34" charset="0"/>
                <a:cs typeface="Aparajita" panose="020B0604020202020204" pitchFamily="34" charset="0"/>
              </a:rPr>
              <a:t>three additional solar arrays </a:t>
            </a:r>
            <a:r>
              <a:rPr lang="en-US" sz="2800" dirty="0">
                <a:latin typeface="Aparajita" panose="020B0604020202020204" pitchFamily="34" charset="0"/>
                <a:cs typeface="Aparajita" panose="020B0604020202020204" pitchFamily="34" charset="0"/>
              </a:rPr>
              <a:t>totaling 5.8 MW of power.</a:t>
            </a:r>
          </a:p>
        </p:txBody>
      </p:sp>
      <p:sp>
        <p:nvSpPr>
          <p:cNvPr id="3" name="Content Placeholder 2"/>
          <p:cNvSpPr>
            <a:spLocks noGrp="1"/>
          </p:cNvSpPr>
          <p:nvPr>
            <p:ph idx="1"/>
          </p:nvPr>
        </p:nvSpPr>
        <p:spPr>
          <a:xfrm>
            <a:off x="174145" y="2570672"/>
            <a:ext cx="4898187" cy="3665239"/>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76200">
            <a:solidFill>
              <a:schemeClr val="accent6">
                <a:lumMod val="75000"/>
              </a:schemeClr>
            </a:solidFill>
          </a:ln>
        </p:spPr>
        <p:txBody>
          <a:bodyPr>
            <a:normAutofit fontScale="62500" lnSpcReduction="20000"/>
          </a:bodyPr>
          <a:lstStyle/>
          <a:p>
            <a:endParaRPr lang="en-US" sz="2600" u="sng" dirty="0" smtClean="0">
              <a:solidFill>
                <a:schemeClr val="accent6">
                  <a:lumMod val="50000"/>
                </a:schemeClr>
              </a:solidFill>
            </a:endParaRPr>
          </a:p>
          <a:p>
            <a:r>
              <a:rPr lang="en-US" sz="2600" u="sng" dirty="0" smtClean="0">
                <a:solidFill>
                  <a:schemeClr val="accent6">
                    <a:lumMod val="50000"/>
                  </a:schemeClr>
                </a:solidFill>
              </a:rPr>
              <a:t>First </a:t>
            </a:r>
            <a:r>
              <a:rPr lang="en-US" sz="2600" u="sng" dirty="0">
                <a:solidFill>
                  <a:schemeClr val="accent6">
                    <a:lumMod val="50000"/>
                  </a:schemeClr>
                </a:solidFill>
              </a:rPr>
              <a:t>Array: Woodland</a:t>
            </a:r>
          </a:p>
          <a:p>
            <a:pPr lvl="1">
              <a:buFont typeface="Wingdings" charset="2"/>
              <a:buChar char="q"/>
            </a:pPr>
            <a:r>
              <a:rPr lang="en-US" sz="2600" dirty="0">
                <a:solidFill>
                  <a:schemeClr val="accent6">
                    <a:lumMod val="50000"/>
                  </a:schemeClr>
                </a:solidFill>
              </a:rPr>
              <a:t>Produces 0.8 MW </a:t>
            </a:r>
            <a:r>
              <a:rPr lang="en-US" dirty="0">
                <a:solidFill>
                  <a:schemeClr val="accent6">
                    <a:lumMod val="50000"/>
                  </a:schemeClr>
                </a:solidFill>
              </a:rPr>
              <a:t>for three buildings on the county government campus in Woodland</a:t>
            </a:r>
          </a:p>
          <a:p>
            <a:pPr lvl="1">
              <a:buFont typeface="Wingdings" charset="2"/>
              <a:buChar char="q"/>
            </a:pPr>
            <a:endParaRPr lang="en-US" dirty="0">
              <a:solidFill>
                <a:schemeClr val="accent6">
                  <a:lumMod val="50000"/>
                </a:schemeClr>
              </a:solidFill>
            </a:endParaRPr>
          </a:p>
          <a:p>
            <a:pPr lvl="1">
              <a:buFont typeface="Wingdings" charset="2"/>
              <a:buChar char="q"/>
            </a:pPr>
            <a:r>
              <a:rPr lang="en-US" sz="3100" dirty="0">
                <a:solidFill>
                  <a:schemeClr val="accent6">
                    <a:lumMod val="50000"/>
                  </a:schemeClr>
                </a:solidFill>
              </a:rPr>
              <a:t>Ground mounted system </a:t>
            </a:r>
            <a:r>
              <a:rPr lang="en-US" dirty="0">
                <a:solidFill>
                  <a:schemeClr val="accent6">
                    <a:lumMod val="50000"/>
                  </a:schemeClr>
                </a:solidFill>
              </a:rPr>
              <a:t>consisting of 2,368 Panels</a:t>
            </a:r>
          </a:p>
          <a:p>
            <a:pPr lvl="1">
              <a:buFont typeface="Wingdings" charset="2"/>
              <a:buChar char="q"/>
            </a:pPr>
            <a:endParaRPr lang="en-US" dirty="0">
              <a:solidFill>
                <a:schemeClr val="accent6">
                  <a:lumMod val="50000"/>
                </a:schemeClr>
              </a:solidFill>
            </a:endParaRPr>
          </a:p>
          <a:p>
            <a:pPr lvl="1">
              <a:buFont typeface="Wingdings" charset="2"/>
              <a:buChar char="q"/>
            </a:pPr>
            <a:r>
              <a:rPr lang="en-US" dirty="0">
                <a:solidFill>
                  <a:schemeClr val="accent6">
                    <a:lumMod val="50000"/>
                  </a:schemeClr>
                </a:solidFill>
              </a:rPr>
              <a:t>Does not feed power into the PG&amp;E grid; electricity produced at the Woodland site is </a:t>
            </a:r>
            <a:r>
              <a:rPr lang="en-US" sz="2600" dirty="0">
                <a:solidFill>
                  <a:schemeClr val="accent6">
                    <a:lumMod val="50000"/>
                  </a:schemeClr>
                </a:solidFill>
              </a:rPr>
              <a:t>connected directly </a:t>
            </a:r>
            <a:r>
              <a:rPr lang="en-US" dirty="0">
                <a:solidFill>
                  <a:schemeClr val="accent6">
                    <a:lumMod val="50000"/>
                  </a:schemeClr>
                </a:solidFill>
              </a:rPr>
              <a:t>to the buildings electrical system through an electrical tie-in.  </a:t>
            </a:r>
          </a:p>
          <a:p>
            <a:pPr lvl="1">
              <a:buFont typeface="Wingdings" charset="2"/>
              <a:buChar char="q"/>
            </a:pPr>
            <a:endParaRPr lang="en-US" dirty="0">
              <a:solidFill>
                <a:schemeClr val="accent6">
                  <a:lumMod val="50000"/>
                </a:schemeClr>
              </a:solidFill>
            </a:endParaRPr>
          </a:p>
          <a:p>
            <a:pPr lvl="1">
              <a:buFont typeface="Wingdings" charset="2"/>
              <a:buChar char="q"/>
            </a:pPr>
            <a:r>
              <a:rPr lang="en-US" sz="2600" dirty="0">
                <a:solidFill>
                  <a:schemeClr val="accent6">
                    <a:lumMod val="50000"/>
                  </a:schemeClr>
                </a:solidFill>
              </a:rPr>
              <a:t>Net Energy Metering:  </a:t>
            </a:r>
            <a:r>
              <a:rPr lang="en-US" dirty="0">
                <a:solidFill>
                  <a:schemeClr val="accent6">
                    <a:lumMod val="50000"/>
                  </a:schemeClr>
                </a:solidFill>
              </a:rPr>
              <a:t>The Woodland campus has seen a 75 percent reduction in its electricity </a:t>
            </a:r>
            <a:r>
              <a:rPr lang="en-US" dirty="0" smtClean="0">
                <a:solidFill>
                  <a:schemeClr val="accent6">
                    <a:lumMod val="50000"/>
                  </a:schemeClr>
                </a:solidFill>
              </a:rPr>
              <a:t>bill</a:t>
            </a:r>
          </a:p>
          <a:p>
            <a:pPr lvl="1">
              <a:buFont typeface="Wingdings" charset="2"/>
              <a:buChar char="q"/>
            </a:pPr>
            <a:endParaRPr lang="en-US" dirty="0">
              <a:solidFill>
                <a:schemeClr val="accent6">
                  <a:lumMod val="50000"/>
                </a:schemeClr>
              </a:solidFill>
            </a:endParaRPr>
          </a:p>
          <a:p>
            <a:endParaRPr lang="en-US" dirty="0"/>
          </a:p>
        </p:txBody>
      </p:sp>
      <p:pic>
        <p:nvPicPr>
          <p:cNvPr id="4100" name="Picture 4" descr="Yolo County, CA went grid positive by producing more solar energy than it uses. Photo credit: Yolo County/Rocky Mountain Institute"/>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262113" y="4547404"/>
            <a:ext cx="3729334" cy="2237600"/>
          </a:xfrm>
          <a:prstGeom prst="rect">
            <a:avLst/>
          </a:prstGeom>
          <a:ln w="76200">
            <a:solidFill>
              <a:schemeClr val="accent6">
                <a:lumMod val="50000"/>
              </a:schemeClr>
            </a:solid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SunPower Corp. is developing two ground-mounted solar arrays in Yolo Count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95256" y="2141773"/>
            <a:ext cx="3522006" cy="2353875"/>
          </a:xfrm>
          <a:prstGeom prst="rect">
            <a:avLst/>
          </a:prstGeom>
          <a:ln w="76200">
            <a:solidFill>
              <a:schemeClr val="accent6">
                <a:lumMod val="50000"/>
              </a:schemeClr>
            </a:solid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045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5845</TotalTime>
  <Words>2627</Words>
  <Application>Microsoft Office PowerPoint</Application>
  <PresentationFormat>On-screen Show (4:3)</PresentationFormat>
  <Paragraphs>316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Perception</vt:lpstr>
      <vt:lpstr>100% Renewable Cities  How Others Have Done It</vt:lpstr>
      <vt:lpstr>PowerPoint Presentation</vt:lpstr>
      <vt:lpstr>PowerPoint Presentation</vt:lpstr>
      <vt:lpstr>PowerPoint Presentation</vt:lpstr>
      <vt:lpstr>PowerPoint Presentation</vt:lpstr>
      <vt:lpstr>Project Financing</vt:lpstr>
      <vt:lpstr>Justice Center Project Financing</vt:lpstr>
      <vt:lpstr>Justice Center Project:  Savings and Revenue</vt:lpstr>
      <vt:lpstr>In 2013, Yolo County installed three additional solar arrays totaling 5.8 MW of power.</vt:lpstr>
      <vt:lpstr>2nd Array: Grassland Regional Park in Davis</vt:lpstr>
      <vt:lpstr>2013 Solar Project Financing</vt:lpstr>
      <vt:lpstr>PowerPoint Presentation</vt:lpstr>
      <vt:lpstr>PowerPoint Presentation</vt:lpstr>
      <vt:lpstr>PowerPoint Presentation</vt:lpstr>
      <vt:lpstr>Tariffs</vt:lpstr>
      <vt:lpstr>Tariffs cont.</vt:lpstr>
      <vt:lpstr>Links/useful articles</vt:lpstr>
      <vt:lpstr>Municipal Solar Financing Programs and Tariffs</vt:lpstr>
      <vt:lpstr>City of Santa Monica</vt:lpstr>
      <vt:lpstr>Santa Monica-the first city to power all their facilities with 100% green energy</vt:lpstr>
      <vt:lpstr>RECs</vt:lpstr>
      <vt:lpstr>links</vt:lpstr>
      <vt:lpstr>City of Austin, Texas</vt:lpstr>
      <vt:lpstr>Achieved 100% renewable through purchase of RECs</vt:lpstr>
      <vt:lpstr>Costs</vt:lpstr>
      <vt:lpstr>Decision to move to a 100% renewable portfolio</vt:lpstr>
      <vt:lpstr>LINKS</vt:lpstr>
      <vt:lpstr>District of Columbia</vt:lpstr>
      <vt:lpstr>Achieved 100% renewable through purchase of RECs</vt:lpstr>
      <vt:lpstr>Paper:  Wind Power for Washington D.C. Government: an Appraisal of Options</vt:lpstr>
      <vt:lpstr>RECs versus on-site generation</vt:lpstr>
      <vt:lpstr>Links</vt:lpstr>
      <vt:lpstr>Port of Portland, Oregon</vt:lpstr>
      <vt:lpstr>Port of Portland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Austin, Texas</dc:title>
  <dc:creator>Aya Futami Chafey</dc:creator>
  <cp:lastModifiedBy>Aya Futami Chafey</cp:lastModifiedBy>
  <cp:revision>333</cp:revision>
  <dcterms:created xsi:type="dcterms:W3CDTF">2014-05-13T02:29:46Z</dcterms:created>
  <dcterms:modified xsi:type="dcterms:W3CDTF">2014-06-07T00:38:35Z</dcterms:modified>
</cp:coreProperties>
</file>