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16" r:id="rId2"/>
    <p:sldId id="301" r:id="rId3"/>
    <p:sldId id="302" r:id="rId4"/>
    <p:sldId id="280" r:id="rId5"/>
    <p:sldId id="303" r:id="rId6"/>
    <p:sldId id="284" r:id="rId7"/>
    <p:sldId id="285" r:id="rId8"/>
    <p:sldId id="279" r:id="rId9"/>
    <p:sldId id="278" r:id="rId10"/>
    <p:sldId id="304" r:id="rId11"/>
    <p:sldId id="311" r:id="rId12"/>
    <p:sldId id="277" r:id="rId13"/>
    <p:sldId id="286" r:id="rId14"/>
    <p:sldId id="317" r:id="rId15"/>
    <p:sldId id="293" r:id="rId16"/>
    <p:sldId id="300" r:id="rId17"/>
    <p:sldId id="314" r:id="rId18"/>
    <p:sldId id="315" r:id="rId19"/>
    <p:sldId id="318" r:id="rId20"/>
    <p:sldId id="321" r:id="rId21"/>
    <p:sldId id="322" r:id="rId22"/>
    <p:sldId id="320" r:id="rId23"/>
    <p:sldId id="323" r:id="rId24"/>
    <p:sldId id="324" r:id="rId25"/>
    <p:sldId id="287" r:id="rId26"/>
    <p:sldId id="282" r:id="rId27"/>
    <p:sldId id="299" r:id="rId28"/>
    <p:sldId id="297" r:id="rId29"/>
    <p:sldId id="306" r:id="rId30"/>
    <p:sldId id="305" r:id="rId31"/>
    <p:sldId id="281" r:id="rId32"/>
    <p:sldId id="312" r:id="rId33"/>
    <p:sldId id="298" r:id="rId34"/>
    <p:sldId id="296" r:id="rId35"/>
    <p:sldId id="307" r:id="rId36"/>
    <p:sldId id="313" r:id="rId37"/>
    <p:sldId id="327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60" autoAdjust="0"/>
  </p:normalViewPr>
  <p:slideViewPr>
    <p:cSldViewPr>
      <p:cViewPr>
        <p:scale>
          <a:sx n="107" d="100"/>
          <a:sy n="107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8"/>
    </p:cViewPr>
  </p:sorterViewPr>
  <p:notesViewPr>
    <p:cSldViewPr>
      <p:cViewPr varScale="1">
        <p:scale>
          <a:sx n="75" d="100"/>
          <a:sy n="75" d="100"/>
        </p:scale>
        <p:origin x="-275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176E6-35A4-4459-AE87-BA6522AFDEC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41B5F-8EB5-449B-91BB-08C957321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9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41B5F-8EB5-449B-91BB-08C9573217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3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8802F0A-3B42-4D60-99C9-6751433DEC31}" type="datetime1">
              <a:rPr lang="en-US" smtClean="0"/>
              <a:t>1/30/2018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FE18B0E-41CF-45AA-9205-ED1B4EF0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6AD-F82A-42AD-88A4-2964E657CF8D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8B0E-41CF-45AA-9205-ED1B4EF0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67DB-C9C0-4F0E-B742-E1E6B7972A12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8B0E-41CF-45AA-9205-ED1B4EF0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2D24-9930-4D09-8FF1-1CA7F0DF617D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8B0E-41CF-45AA-9205-ED1B4EF0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8FAD-7441-402A-963F-24CBD7AEDA69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8B0E-41CF-45AA-9205-ED1B4EF0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F6B9-17B5-4B53-AE78-B2190FC9CC4E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8B0E-41CF-45AA-9205-ED1B4EF0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7066A3-0654-4ED1-BA65-CB80BAB6FCDE}" type="datetime1">
              <a:rPr lang="en-US" smtClean="0"/>
              <a:t>1/30/2018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E18B0E-41CF-45AA-9205-ED1B4EF0D79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AA697B1-DBE6-46D7-83C1-4E3CA5E48688}" type="datetime1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FE18B0E-41CF-45AA-9205-ED1B4EF0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09B9-614B-4BFB-A43B-96C5026F8F88}" type="datetime1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8B0E-41CF-45AA-9205-ED1B4EF0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FFF7-0CF6-4AD9-B1F4-B10BCBE062C5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8B0E-41CF-45AA-9205-ED1B4EF0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EA3-5AE8-49A2-B6F7-DF168ACD2618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8B0E-41CF-45AA-9205-ED1B4EF0D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D9D4165-AE6D-49B0-869F-80195DF1E8F0}" type="datetime1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FE18B0E-41CF-45AA-9205-ED1B4EF0D7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data.giss.nasa.gov/gistemp/graphs_v3/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eg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sc.org/" TargetMode="External"/><Relationship Id="rId2" Type="http://schemas.openxmlformats.org/officeDocument/2006/relationships/hyperlink" Target="http://www.geni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35052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The Good News</a:t>
            </a:r>
            <a:br>
              <a:rPr lang="en-US" sz="44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en-US" sz="44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The Bad News</a:t>
            </a:r>
            <a:br>
              <a:rPr lang="en-US" sz="44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en-US" sz="4400" i="1" dirty="0" smtClean="0">
                <a:solidFill>
                  <a:srgbClr val="0070C0"/>
                </a:solidFill>
                <a:latin typeface="Georgia"/>
                <a:ea typeface="+mn-ea"/>
                <a:cs typeface="+mn-cs"/>
              </a:rPr>
              <a:t>What we can do about it</a:t>
            </a:r>
            <a:br>
              <a:rPr lang="en-US" sz="4400" i="1" dirty="0" smtClean="0">
                <a:solidFill>
                  <a:srgbClr val="0070C0"/>
                </a:solidFill>
                <a:latin typeface="Georgia"/>
                <a:ea typeface="+mn-ea"/>
                <a:cs typeface="+mn-cs"/>
              </a:rPr>
            </a:br>
            <a:r>
              <a:rPr lang="en-US" sz="4400" i="1" dirty="0" smtClean="0">
                <a:solidFill>
                  <a:srgbClr val="0070C0"/>
                </a:solidFill>
                <a:latin typeface="Georgia"/>
                <a:ea typeface="+mn-ea"/>
                <a:cs typeface="+mn-cs"/>
              </a:rPr>
              <a:t/>
            </a:r>
            <a:br>
              <a:rPr lang="en-US" sz="4400" i="1" dirty="0" smtClean="0">
                <a:solidFill>
                  <a:srgbClr val="0070C0"/>
                </a:solidFill>
                <a:latin typeface="Georgia"/>
                <a:ea typeface="+mn-ea"/>
                <a:cs typeface="+mn-cs"/>
              </a:rPr>
            </a:br>
            <a:r>
              <a:rPr lang="en-US" sz="2000" dirty="0" smtClean="0"/>
              <a:t>IEEE Mission: to foster technological innovation and excellence for </a:t>
            </a:r>
            <a:r>
              <a:rPr lang="en-US" sz="2000" dirty="0" smtClean="0">
                <a:solidFill>
                  <a:srgbClr val="0070C0"/>
                </a:solidFill>
              </a:rPr>
              <a:t>the benefit of humanity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IEEE Vision: be essential to the global technical community and to technical professionals everywhere, and be universally recognized for the contributions of technology and of technical professionals in </a:t>
            </a:r>
            <a:r>
              <a:rPr lang="en-US" sz="2000" dirty="0" smtClean="0">
                <a:solidFill>
                  <a:srgbClr val="0070C0"/>
                </a:solidFill>
              </a:rPr>
              <a:t>improving global conditions.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6858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0" y="838200"/>
            <a:ext cx="7162800" cy="914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 </a:t>
            </a:r>
            <a:r>
              <a:rPr lang="en-US" sz="3200" i="1" smtClean="0"/>
              <a:t>Advancing Technology for Humanity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2569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Renewable Energy Potential of our planet is 1,500x our needs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2800" y="3429000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The amount of sunlight received in one hour, </a:t>
            </a:r>
          </a:p>
          <a:p>
            <a:r>
              <a:rPr lang="en-US" sz="1600" i="1" dirty="0" smtClean="0">
                <a:solidFill>
                  <a:srgbClr val="0070C0"/>
                </a:solidFill>
              </a:rPr>
              <a:t>if converted to electrical energy, would meet the world’s power demand</a:t>
            </a:r>
          </a:p>
          <a:p>
            <a:r>
              <a:rPr lang="en-US" sz="1600" i="1" dirty="0" smtClean="0">
                <a:solidFill>
                  <a:srgbClr val="0070C0"/>
                </a:solidFill>
              </a:rPr>
              <a:t>for one year!</a:t>
            </a:r>
            <a:endParaRPr lang="en-US" sz="1600" i="1" dirty="0">
              <a:solidFill>
                <a:srgbClr val="0070C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1"/>
            <a:ext cx="5211796" cy="4020820"/>
          </a:xfrm>
        </p:spPr>
      </p:pic>
      <p:sp>
        <p:nvSpPr>
          <p:cNvPr id="12" name="TextBox 11"/>
          <p:cNvSpPr txBox="1"/>
          <p:nvPr/>
        </p:nvSpPr>
        <p:spPr>
          <a:xfrm>
            <a:off x="1752600" y="5962134"/>
            <a:ext cx="425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IEA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IEEE panels, CIGRE exhibit, </a:t>
            </a:r>
            <a:r>
              <a:rPr lang="en-US" dirty="0">
                <a:solidFill>
                  <a:srgbClr val="424456"/>
                </a:solidFill>
              </a:rPr>
              <a:t>Magazine </a:t>
            </a:r>
            <a:r>
              <a:rPr lang="en-US" dirty="0" smtClean="0">
                <a:solidFill>
                  <a:srgbClr val="424456"/>
                </a:solidFill>
              </a:rPr>
              <a:t>features, </a:t>
            </a:r>
            <a:r>
              <a:rPr lang="en-US" dirty="0" smtClean="0"/>
              <a:t>World Energy Congress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2645744" cy="349091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57600"/>
            <a:ext cx="3352800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29473"/>
            <a:ext cx="3362324" cy="16934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21" y="3124200"/>
            <a:ext cx="2331720" cy="3108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1" y="2046982"/>
            <a:ext cx="1463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GENI </a:t>
            </a:r>
            <a:r>
              <a:rPr lang="en-US" sz="1600" i="1" dirty="0" smtClean="0">
                <a:solidFill>
                  <a:srgbClr val="0070C0"/>
                </a:solidFill>
              </a:rPr>
              <a:t>pushed this initiative around the world.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Renewables are now capturing </a:t>
            </a:r>
            <a:r>
              <a:rPr lang="en-US" sz="3200" i="1" dirty="0" smtClean="0">
                <a:solidFill>
                  <a:srgbClr val="0070C0"/>
                </a:solidFill>
              </a:rPr>
              <a:t>lion’s share of new energy generation capacity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62200"/>
            <a:ext cx="4343400" cy="342512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5" y="2514600"/>
            <a:ext cx="4201886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So what’s the problem?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5410200" cy="4267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59880" y="2170787"/>
            <a:ext cx="220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1992: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87% of primary energy from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fossil fuels</a:t>
            </a:r>
          </a:p>
          <a:p>
            <a:endParaRPr lang="en-US" dirty="0"/>
          </a:p>
          <a:p>
            <a:r>
              <a:rPr lang="en-US" dirty="0" smtClean="0"/>
              <a:t>2017: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85% of primary energy from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fossil fuels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Only a 2% gain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in 25 years!</a:t>
            </a:r>
            <a:endParaRPr lang="en-US" i="1" dirty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Renewable uptake is way too slow.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4080" y="3351311"/>
            <a:ext cx="1502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Paris Agreement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4080" y="5345668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IPCC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27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0070C0"/>
                </a:solidFill>
              </a:rPr>
              <a:t>What are the consequences now?</a:t>
            </a:r>
            <a:br>
              <a:rPr lang="en-US" sz="3400" dirty="0" smtClean="0">
                <a:solidFill>
                  <a:srgbClr val="0070C0"/>
                </a:solidFill>
              </a:rPr>
            </a:br>
            <a:endParaRPr lang="en-US" sz="34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52601"/>
            <a:ext cx="3962400" cy="308991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52986"/>
            <a:ext cx="2971800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52600"/>
            <a:ext cx="3314700" cy="2209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2" y="4919226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 Fire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3962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Montecito Flood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5807948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Lake Oroville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0070C0"/>
                </a:solidFill>
              </a:rPr>
              <a:t>How are engineers doing?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08" y="2057400"/>
            <a:ext cx="547954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100" dirty="0" smtClean="0">
                <a:solidFill>
                  <a:srgbClr val="0070C0"/>
                </a:solidFill>
              </a:rPr>
              <a:t>World </a:t>
            </a:r>
            <a:r>
              <a:rPr lang="en-US" sz="3100" dirty="0">
                <a:solidFill>
                  <a:srgbClr val="0070C0"/>
                </a:solidFill>
              </a:rPr>
              <a:t>Scientists’ </a:t>
            </a:r>
            <a:r>
              <a:rPr lang="en-US" sz="3100" dirty="0" smtClean="0">
                <a:solidFill>
                  <a:srgbClr val="0070C0"/>
                </a:solidFill>
              </a:rPr>
              <a:t>2</a:t>
            </a:r>
            <a:r>
              <a:rPr lang="en-US" sz="3100" baseline="30000" dirty="0" smtClean="0">
                <a:solidFill>
                  <a:srgbClr val="0070C0"/>
                </a:solidFill>
              </a:rPr>
              <a:t>nd</a:t>
            </a:r>
            <a:r>
              <a:rPr lang="en-US" sz="3100" dirty="0" smtClean="0">
                <a:solidFill>
                  <a:srgbClr val="0070C0"/>
                </a:solidFill>
              </a:rPr>
              <a:t> Global Warning </a:t>
            </a:r>
            <a:r>
              <a:rPr lang="en-US" sz="3100" dirty="0">
                <a:solidFill>
                  <a:srgbClr val="0070C0"/>
                </a:solidFill>
              </a:rPr>
              <a:t>to </a:t>
            </a:r>
            <a:r>
              <a:rPr lang="en-US" sz="3100" dirty="0" smtClean="0">
                <a:solidFill>
                  <a:srgbClr val="0070C0"/>
                </a:solidFill>
              </a:rPr>
              <a:t>Humanity</a:t>
            </a:r>
            <a:endParaRPr lang="en-US" sz="31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85047"/>
            <a:ext cx="5486399" cy="500230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0" y="4038600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</a:p>
          <a:p>
            <a:r>
              <a:rPr lang="en-US" dirty="0" smtClean="0"/>
              <a:t>1992 to 2016: 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8 of 9 threats have gotten worse in the past 25 years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577422"/>
            <a:ext cx="16450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Alliance of </a:t>
            </a:r>
            <a:endParaRPr lang="en-US" sz="1000" b="1" dirty="0" smtClean="0"/>
          </a:p>
          <a:p>
            <a:r>
              <a:rPr lang="en-US" sz="1000" b="1" dirty="0" smtClean="0"/>
              <a:t>World </a:t>
            </a:r>
            <a:r>
              <a:rPr lang="en-US" sz="1000" b="1" dirty="0"/>
              <a:t>Scientists </a:t>
            </a:r>
            <a:r>
              <a:rPr lang="en-US" sz="1000" b="1" dirty="0" smtClean="0"/>
              <a:t> </a:t>
            </a:r>
          </a:p>
          <a:p>
            <a:r>
              <a:rPr lang="en-US" sz="1000" b="1" dirty="0" smtClean="0"/>
              <a:t>William J. Ripple et al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027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Aquifer Depletion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618356"/>
            <a:ext cx="5714999" cy="4212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13000"/>
            <a:ext cx="3031889" cy="2572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61936" y="514604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Aral 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Fishery Depletion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52" y="1981200"/>
            <a:ext cx="5378895" cy="4267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12" y="1524000"/>
            <a:ext cx="3386665" cy="1904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57" y="3722756"/>
            <a:ext cx="3195320" cy="1796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5999" y="3353424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Factory fishing ships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Dead Zones increasing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" y="1752600"/>
            <a:ext cx="5849870" cy="4267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02" y="1752600"/>
            <a:ext cx="3662885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14370" y="3810000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Chesapeake Bay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43400"/>
            <a:ext cx="2387600" cy="1790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01000" y="5181600"/>
            <a:ext cx="916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 Barrier Reef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5865" y="541170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UNEP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0" y="838200"/>
            <a:ext cx="5786120" cy="4191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i="1" dirty="0" smtClean="0"/>
          </a:p>
          <a:p>
            <a:pPr marL="109728" indent="0">
              <a:buNone/>
            </a:pPr>
            <a:r>
              <a:rPr lang="en-US" i="1" dirty="0" smtClean="0"/>
              <a:t>How do </a:t>
            </a:r>
            <a:r>
              <a:rPr lang="en-US" i="1" dirty="0"/>
              <a:t>w</a:t>
            </a:r>
            <a:r>
              <a:rPr lang="en-US" i="1" dirty="0" smtClean="0"/>
              <a:t>e make the </a:t>
            </a:r>
            <a:r>
              <a:rPr lang="en-US" i="1" dirty="0"/>
              <a:t>world work</a:t>
            </a:r>
            <a:br>
              <a:rPr lang="en-US" i="1" dirty="0"/>
            </a:br>
            <a:r>
              <a:rPr lang="en-US" i="1" dirty="0"/>
              <a:t>for 100% of humanity</a:t>
            </a:r>
            <a:br>
              <a:rPr lang="en-US" i="1" dirty="0"/>
            </a:br>
            <a:r>
              <a:rPr lang="en-US" i="1" dirty="0"/>
              <a:t>in the shortest </a:t>
            </a:r>
            <a:r>
              <a:rPr lang="en-US" i="1" dirty="0" smtClean="0"/>
              <a:t>possible time</a:t>
            </a:r>
          </a:p>
          <a:p>
            <a:pPr marL="109728" indent="0">
              <a:buNone/>
            </a:pPr>
            <a:r>
              <a:rPr lang="en-US" i="1" dirty="0" smtClean="0"/>
              <a:t>through spontaneous cooperation</a:t>
            </a:r>
          </a:p>
          <a:p>
            <a:pPr marL="109728" indent="0">
              <a:buNone/>
            </a:pPr>
            <a:r>
              <a:rPr lang="en-US" i="1" dirty="0" smtClean="0"/>
              <a:t>without ecological damage</a:t>
            </a:r>
          </a:p>
          <a:p>
            <a:pPr marL="109728" indent="0">
              <a:buNone/>
            </a:pPr>
            <a:r>
              <a:rPr lang="en-US" i="1" dirty="0" smtClean="0"/>
              <a:t>or </a:t>
            </a:r>
            <a:r>
              <a:rPr lang="en-US" i="1" dirty="0"/>
              <a:t>disadvantage to </a:t>
            </a:r>
            <a:r>
              <a:rPr lang="en-US" i="1" dirty="0" smtClean="0"/>
              <a:t>anyone.</a:t>
            </a:r>
          </a:p>
          <a:p>
            <a:pPr marL="109728" indent="0">
              <a:buNone/>
            </a:pPr>
            <a:r>
              <a:rPr lang="en-US" i="1" dirty="0" smtClean="0"/>
              <a:t>		</a:t>
            </a:r>
            <a:r>
              <a:rPr lang="en-US" sz="2000" i="1" dirty="0" smtClean="0"/>
              <a:t>World </a:t>
            </a:r>
            <a:r>
              <a:rPr lang="en-US" sz="2000" i="1" dirty="0" err="1" smtClean="0"/>
              <a:t>Game</a:t>
            </a:r>
            <a:r>
              <a:rPr lang="en-US" sz="1400" i="1" baseline="30000" dirty="0" err="1" smtClean="0"/>
              <a:t>TM</a:t>
            </a:r>
            <a:r>
              <a:rPr lang="en-US" sz="2000" i="1" dirty="0" smtClean="0"/>
              <a:t> mission   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8400"/>
            <a:ext cx="2819400" cy="3041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1" y="5596671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Buckminster Fuller 1895 -1993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99441" y="5157218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This question is the foundation for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the work of GENI and the SIMCenter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Deforestation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5390147" cy="4267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45" y="1600200"/>
            <a:ext cx="3433037" cy="2285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986195"/>
            <a:ext cx="3125883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4800" y="5794578"/>
            <a:ext cx="16065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NASA Earth Observatory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3774" y="1567934"/>
            <a:ext cx="319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auses 20% of CO2 emissions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Species extinction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4267200" cy="4267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47" y="1752600"/>
            <a:ext cx="4468593" cy="2514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419600"/>
            <a:ext cx="2675464" cy="15049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81900" y="4520470"/>
            <a:ext cx="1455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60% lose of invertebrate species since 1970 ... caused by us.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6820" y="5823589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Center for Biological Diversity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Emissions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199"/>
            <a:ext cx="5562600" cy="379369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9" y="4326414"/>
            <a:ext cx="3525673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281" y="2209800"/>
            <a:ext cx="3081866" cy="1733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03281" y="3943350"/>
            <a:ext cx="31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China pollution affects us all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868824"/>
            <a:ext cx="23936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Image: Jeremy </a:t>
            </a:r>
            <a:r>
              <a:rPr lang="en-US" sz="900" dirty="0" err="1"/>
              <a:t>Shakun</a:t>
            </a:r>
            <a:r>
              <a:rPr lang="en-US" sz="900" dirty="0"/>
              <a:t>/Harvard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9719" y="5816660"/>
            <a:ext cx="3562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a</a:t>
            </a:r>
            <a:r>
              <a:rPr lang="en-US" sz="1600" i="1" dirty="0" smtClean="0">
                <a:solidFill>
                  <a:schemeClr val="bg1"/>
                </a:solidFill>
              </a:rPr>
              <a:t>nd requires us to solve this together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Temperatures increasing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2" y="1600200"/>
            <a:ext cx="6341478" cy="3048000"/>
          </a:xfr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141830"/>
            <a:ext cx="3054350" cy="2036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648199"/>
            <a:ext cx="2497411" cy="15840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194" y="579449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58075" y="3745468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</a:t>
            </a:r>
            <a:r>
              <a:rPr lang="en-US" dirty="0"/>
              <a:t>O</a:t>
            </a:r>
            <a:r>
              <a:rPr lang="en-US" dirty="0" smtClean="0"/>
              <a:t>rleans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837" y="2057400"/>
            <a:ext cx="2438400" cy="137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0929" y="3269734"/>
            <a:ext cx="5194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4652" y="4652115"/>
            <a:ext cx="13596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u="sng" dirty="0">
                <a:hlinkClick r:id="rId8"/>
              </a:rPr>
              <a:t>GISS Surface </a:t>
            </a:r>
            <a:endParaRPr lang="en-US" sz="900" u="sng" dirty="0" smtClean="0">
              <a:hlinkClick r:id="rId8"/>
            </a:endParaRPr>
          </a:p>
          <a:p>
            <a:r>
              <a:rPr lang="en-US" sz="900" u="sng" dirty="0" smtClean="0">
                <a:hlinkClick r:id="rId8"/>
              </a:rPr>
              <a:t>Temperature </a:t>
            </a:r>
            <a:r>
              <a:rPr lang="en-US" sz="900" u="sng" dirty="0">
                <a:hlinkClick r:id="rId8"/>
              </a:rPr>
              <a:t>Analysis</a:t>
            </a:r>
            <a:r>
              <a:rPr lang="en-US" sz="900" dirty="0"/>
              <a:t>, </a:t>
            </a:r>
            <a:endParaRPr lang="en-US" sz="900" dirty="0" smtClean="0"/>
          </a:p>
          <a:p>
            <a:r>
              <a:rPr lang="en-US" sz="900" dirty="0" smtClean="0"/>
              <a:t>NASA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531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Population growth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4999"/>
            <a:ext cx="7239000" cy="415278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09800"/>
            <a:ext cx="2069307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0" y="5377934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Dhaka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" y="4419600"/>
            <a:ext cx="2006600" cy="1504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47285" y="552704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National Geographic Society </a:t>
            </a:r>
          </a:p>
          <a:p>
            <a:r>
              <a:rPr lang="en-US" sz="900" dirty="0" smtClean="0"/>
              <a:t>And United Nations</a:t>
            </a:r>
            <a:endParaRPr 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1765797" y="2040523"/>
            <a:ext cx="4931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 billion people by 2050 – moving into urban areas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31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Our problems are growing faster than our collective ability to solve them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86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What’s missing?</a:t>
            </a:r>
          </a:p>
          <a:p>
            <a:pPr marL="109728" indent="0">
              <a:buNone/>
            </a:pPr>
            <a:r>
              <a:rPr lang="en-US" dirty="0" smtClean="0"/>
              <a:t>Scale</a:t>
            </a:r>
          </a:p>
          <a:p>
            <a:pPr marL="109728" indent="0">
              <a:buNone/>
            </a:pPr>
            <a:r>
              <a:rPr lang="en-US" dirty="0" smtClean="0"/>
              <a:t>Speed</a:t>
            </a:r>
          </a:p>
          <a:p>
            <a:pPr marL="109728" indent="0">
              <a:buNone/>
            </a:pPr>
            <a:r>
              <a:rPr lang="en-US" dirty="0" smtClean="0"/>
              <a:t>Optimal design</a:t>
            </a:r>
          </a:p>
          <a:p>
            <a:pPr marL="109728" indent="0">
              <a:buNone/>
            </a:pPr>
            <a:r>
              <a:rPr lang="en-US" dirty="0" smtClean="0"/>
              <a:t>Across all nations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667000"/>
            <a:ext cx="4495800" cy="28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3600" i="1" dirty="0" smtClean="0"/>
          </a:p>
          <a:p>
            <a:pPr marL="109728" indent="0" algn="ctr">
              <a:buNone/>
            </a:pPr>
            <a:r>
              <a:rPr lang="en-US" sz="3600" i="1" dirty="0" smtClean="0"/>
              <a:t>Where do we go to grapple </a:t>
            </a:r>
          </a:p>
          <a:p>
            <a:pPr marL="109728" indent="0" algn="ctr">
              <a:buNone/>
            </a:pPr>
            <a:r>
              <a:rPr lang="en-US" sz="3600" i="1" dirty="0" smtClean="0"/>
              <a:t>with the most challenging issues</a:t>
            </a:r>
          </a:p>
          <a:p>
            <a:pPr marL="109728" indent="0" algn="ctr">
              <a:buNone/>
            </a:pPr>
            <a:r>
              <a:rPr lang="en-US" sz="3600" i="1" dirty="0" smtClean="0"/>
              <a:t>of our time?</a:t>
            </a:r>
            <a:endParaRPr lang="en-US" sz="3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57" y="2364074"/>
            <a:ext cx="1758543" cy="1750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We need an </a:t>
            </a:r>
            <a:r>
              <a:rPr lang="en-US" i="1" dirty="0" smtClean="0">
                <a:solidFill>
                  <a:srgbClr val="0070C0"/>
                </a:solidFill>
              </a:rPr>
              <a:t>accelerator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38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Visualize past trends and future projections</a:t>
            </a:r>
          </a:p>
          <a:p>
            <a:r>
              <a:rPr lang="en-US" dirty="0" smtClean="0"/>
              <a:t>Provides immersive experience</a:t>
            </a:r>
          </a:p>
          <a:p>
            <a:r>
              <a:rPr lang="en-US" dirty="0" smtClean="0"/>
              <a:t>Collaborative problem solving</a:t>
            </a:r>
          </a:p>
          <a:p>
            <a:r>
              <a:rPr lang="en-US" dirty="0" smtClean="0"/>
              <a:t>Interconnected – </a:t>
            </a:r>
            <a:r>
              <a:rPr lang="en-US" i="1" dirty="0" smtClean="0"/>
              <a:t>we learn faster together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researchers, engineers, economists, educators, business leaders and policy makers  </a:t>
            </a:r>
            <a:r>
              <a:rPr lang="en-US" i="1" dirty="0" smtClean="0">
                <a:solidFill>
                  <a:srgbClr val="0070C0"/>
                </a:solidFill>
              </a:rPr>
              <a:t>to design, fund and build solutions quicker.</a:t>
            </a:r>
            <a:endParaRPr lang="en-US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r>
              <a:rPr lang="en-US" dirty="0" smtClean="0"/>
              <a:t>We have control rooms for space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3" y="1981200"/>
            <a:ext cx="6412854" cy="4267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79120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Control rooms for war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28" y="1905000"/>
            <a:ext cx="6628943" cy="4267200"/>
          </a:xfrm>
        </p:spPr>
      </p:pic>
      <p:sp>
        <p:nvSpPr>
          <p:cNvPr id="3" name="TextBox 2"/>
          <p:cNvSpPr txBox="1"/>
          <p:nvPr/>
        </p:nvSpPr>
        <p:spPr>
          <a:xfrm>
            <a:off x="6772223" y="5758934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Moscow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906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 smtClean="0"/>
              <a:t>“Highest priority objective” – </a:t>
            </a:r>
            <a:r>
              <a:rPr lang="en-US" sz="2400" i="1" dirty="0" smtClean="0">
                <a:solidFill>
                  <a:srgbClr val="0070C0"/>
                </a:solidFill>
              </a:rPr>
              <a:t>tap abundant  </a:t>
            </a:r>
            <a:br>
              <a:rPr lang="en-US" sz="2400" i="1" dirty="0" smtClean="0">
                <a:solidFill>
                  <a:srgbClr val="0070C0"/>
                </a:solidFill>
              </a:rPr>
            </a:br>
            <a:r>
              <a:rPr lang="en-US" sz="2400" i="1" dirty="0" smtClean="0">
                <a:solidFill>
                  <a:srgbClr val="0070C0"/>
                </a:solidFill>
              </a:rPr>
              <a:t>renewable energy resources around the world </a:t>
            </a:r>
            <a:br>
              <a:rPr lang="en-US" sz="2400" i="1" dirty="0" smtClean="0">
                <a:solidFill>
                  <a:srgbClr val="0070C0"/>
                </a:solidFill>
              </a:rPr>
            </a:br>
            <a:r>
              <a:rPr lang="en-US" sz="2400" i="1" dirty="0" smtClean="0">
                <a:solidFill>
                  <a:srgbClr val="0070C0"/>
                </a:solidFill>
              </a:rPr>
              <a:t>and link grids via high-voltage transmission. </a:t>
            </a:r>
            <a:endParaRPr lang="en-US" sz="2400" i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0" y="2404647"/>
            <a:ext cx="7292579" cy="3767553"/>
          </a:xfrm>
        </p:spPr>
      </p:pic>
      <p:sp>
        <p:nvSpPr>
          <p:cNvPr id="3" name="TextBox 2"/>
          <p:cNvSpPr txBox="1"/>
          <p:nvPr/>
        </p:nvSpPr>
        <p:spPr>
          <a:xfrm>
            <a:off x="5257800" y="5519965"/>
            <a:ext cx="26821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Dymaxion</a:t>
            </a:r>
            <a:r>
              <a:rPr lang="en-US" sz="900" dirty="0" smtClean="0"/>
              <a:t> Map – © Buckminster Fuller Institute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631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Control rooms for business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37596"/>
            <a:ext cx="6352717" cy="4334604"/>
          </a:xfrm>
        </p:spPr>
      </p:pic>
      <p:sp>
        <p:nvSpPr>
          <p:cNvPr id="3" name="TextBox 2"/>
          <p:cNvSpPr txBox="1"/>
          <p:nvPr/>
        </p:nvSpPr>
        <p:spPr>
          <a:xfrm>
            <a:off x="6934200" y="57150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P&amp;G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906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2900" i="1" dirty="0" smtClean="0">
                <a:solidFill>
                  <a:srgbClr val="0070C0"/>
                </a:solidFill>
              </a:rPr>
              <a:t>Why not a Mission </a:t>
            </a:r>
            <a:r>
              <a:rPr lang="en-US" sz="2900" i="1" dirty="0">
                <a:solidFill>
                  <a:srgbClr val="0070C0"/>
                </a:solidFill>
              </a:rPr>
              <a:t>C</a:t>
            </a:r>
            <a:r>
              <a:rPr lang="en-US" sz="2900" i="1" dirty="0" smtClean="0">
                <a:solidFill>
                  <a:srgbClr val="0070C0"/>
                </a:solidFill>
              </a:rPr>
              <a:t>ontrol for global sustainability?</a:t>
            </a:r>
            <a:endParaRPr lang="en-US" sz="29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581400"/>
          </a:xfrm>
        </p:spPr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000999" cy="40386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89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762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solidFill>
                  <a:srgbClr val="0070C0"/>
                </a:solidFill>
              </a:rPr>
              <a:t>where we can visualize solutions, </a:t>
            </a:r>
            <a:br>
              <a:rPr lang="en-US" sz="2800" i="1" dirty="0" smtClean="0">
                <a:solidFill>
                  <a:srgbClr val="0070C0"/>
                </a:solidFill>
              </a:rPr>
            </a:br>
            <a:r>
              <a:rPr lang="en-US" sz="2800" i="1" dirty="0" smtClean="0">
                <a:solidFill>
                  <a:srgbClr val="0070C0"/>
                </a:solidFill>
              </a:rPr>
              <a:t>share strategies and measure results</a:t>
            </a:r>
            <a:endParaRPr lang="en-US" sz="2800" i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0" y="1828800"/>
            <a:ext cx="4460487" cy="29718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525520"/>
            <a:ext cx="3546475" cy="2837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89" y="1752601"/>
            <a:ext cx="3596879" cy="2362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79806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 Diego demo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36927" y="5814536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Vision in 1969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38024" y="41148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What’s needed today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5731096" cy="457199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800600"/>
            <a:ext cx="2057400" cy="1066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49" y="2895600"/>
            <a:ext cx="2696474" cy="17897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0234" y="4685385"/>
            <a:ext cx="2120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The SIMCenter was originally proposed for the Montreal Dome in 1967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r>
              <a:rPr lang="en-US" dirty="0" smtClean="0"/>
              <a:t>World Resources Simulation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marL="109728" indent="0">
              <a:buNone/>
            </a:pPr>
            <a:endParaRPr lang="en-US" i="1" dirty="0">
              <a:solidFill>
                <a:srgbClr val="47803D"/>
              </a:solidFill>
            </a:endParaRPr>
          </a:p>
          <a:p>
            <a:pPr marL="411480" lvl="1" indent="0">
              <a:buNone/>
            </a:pPr>
            <a:r>
              <a:rPr lang="en-US" sz="3200" i="1" dirty="0" smtClean="0">
                <a:solidFill>
                  <a:srgbClr val="47803D"/>
                </a:solidFill>
              </a:rPr>
              <a:t>Visualizing </a:t>
            </a:r>
            <a:r>
              <a:rPr lang="en-US" sz="3200" i="1" dirty="0">
                <a:solidFill>
                  <a:srgbClr val="47803D"/>
                </a:solidFill>
              </a:rPr>
              <a:t>sustainable solutions</a:t>
            </a:r>
            <a:br>
              <a:rPr lang="en-US" sz="3200" i="1" dirty="0">
                <a:solidFill>
                  <a:srgbClr val="47803D"/>
                </a:solidFill>
              </a:rPr>
            </a:br>
            <a:r>
              <a:rPr lang="en-US" sz="3200" i="1" dirty="0">
                <a:solidFill>
                  <a:srgbClr val="47803D"/>
                </a:solidFill>
              </a:rPr>
              <a:t>to global and local problems</a:t>
            </a:r>
            <a:br>
              <a:rPr lang="en-US" sz="3200" i="1" dirty="0">
                <a:solidFill>
                  <a:srgbClr val="47803D"/>
                </a:solidFill>
              </a:rPr>
            </a:br>
            <a:r>
              <a:rPr lang="en-US" sz="3200" i="1" dirty="0">
                <a:solidFill>
                  <a:srgbClr val="47803D"/>
                </a:solidFill>
              </a:rPr>
              <a:t>so </a:t>
            </a:r>
            <a:r>
              <a:rPr lang="en-US" sz="3200" i="1" smtClean="0">
                <a:solidFill>
                  <a:srgbClr val="47803D"/>
                </a:solidFill>
              </a:rPr>
              <a:t>society </a:t>
            </a:r>
            <a:r>
              <a:rPr lang="en-US" sz="3200" i="1" smtClean="0">
                <a:solidFill>
                  <a:srgbClr val="47803D"/>
                </a:solidFill>
              </a:rPr>
              <a:t>makes</a:t>
            </a:r>
            <a:r>
              <a:rPr lang="en-US" sz="3200" i="1" dirty="0">
                <a:solidFill>
                  <a:srgbClr val="47803D"/>
                </a:solidFill>
              </a:rPr>
              <a:t/>
            </a:r>
            <a:br>
              <a:rPr lang="en-US" sz="3200" i="1" dirty="0">
                <a:solidFill>
                  <a:srgbClr val="47803D"/>
                </a:solidFill>
              </a:rPr>
            </a:br>
            <a:r>
              <a:rPr lang="en-US" sz="3200" i="1" dirty="0">
                <a:solidFill>
                  <a:srgbClr val="47803D"/>
                </a:solidFill>
              </a:rPr>
              <a:t>informed choices </a:t>
            </a:r>
            <a:r>
              <a:rPr lang="en-US" sz="3200" i="1" dirty="0" smtClean="0">
                <a:solidFill>
                  <a:srgbClr val="47803D"/>
                </a:solidFill>
              </a:rPr>
              <a:t>quicker</a:t>
            </a:r>
          </a:p>
          <a:p>
            <a:pPr marL="411480" lvl="1" indent="0">
              <a:buNone/>
            </a:pPr>
            <a:endParaRPr lang="en-US" sz="3200" i="1" dirty="0">
              <a:solidFill>
                <a:srgbClr val="47803D"/>
              </a:solidFill>
            </a:endParaRPr>
          </a:p>
          <a:p>
            <a:pPr marL="411480" lvl="1" indent="0">
              <a:buNone/>
            </a:pPr>
            <a:r>
              <a:rPr lang="en-US" sz="3200" i="1" dirty="0" smtClean="0">
                <a:solidFill>
                  <a:srgbClr val="0070C0"/>
                </a:solidFill>
              </a:rPr>
              <a:t>…. because we are running out of time!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i="1" dirty="0" smtClean="0"/>
              <a:t>We have control rooms for space, war and business -- </a:t>
            </a:r>
            <a:r>
              <a:rPr lang="en-US" sz="3200" i="1" dirty="0">
                <a:solidFill>
                  <a:srgbClr val="0070C0"/>
                </a:solidFill>
              </a:rPr>
              <a:t>w</a:t>
            </a:r>
            <a:r>
              <a:rPr lang="en-US" sz="3200" i="1" dirty="0" smtClean="0">
                <a:solidFill>
                  <a:srgbClr val="0070C0"/>
                </a:solidFill>
              </a:rPr>
              <a:t>hy not for global sustainability?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581400"/>
          </a:xfrm>
        </p:spPr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000999" cy="40386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5363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153400" cy="42672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Space</a:t>
            </a:r>
            <a:r>
              <a:rPr lang="en-US" sz="2400" dirty="0" smtClean="0"/>
              <a:t> – on university or corporate campuses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5,000–20,000 sq. ft.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Technology</a:t>
            </a:r>
            <a:r>
              <a:rPr lang="en-US" sz="2400" dirty="0" smtClean="0"/>
              <a:t> – latest visualization tools, digital floor, simulation and communication software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Funding</a:t>
            </a:r>
            <a:r>
              <a:rPr lang="en-US" sz="2400" dirty="0" smtClean="0"/>
              <a:t> - $2 million/year for staff &amp; operations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Institutional Partners, Smart people </a:t>
            </a:r>
            <a:r>
              <a:rPr lang="en-US" sz="2400" dirty="0" smtClean="0"/>
              <a:t>– committed engineers, regional planners, GIS mappers, IT developers, sustainability researchers and students.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How do we get it done? </a:t>
            </a:r>
            <a:r>
              <a:rPr lang="en-US" sz="3400" dirty="0" smtClean="0">
                <a:solidFill>
                  <a:srgbClr val="0070C0"/>
                </a:solidFill>
              </a:rPr>
              <a:t>What’s needed:</a:t>
            </a:r>
            <a:endParaRPr lang="en-US" sz="3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00200"/>
            <a:ext cx="71628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i="1" dirty="0"/>
              <a:t> </a:t>
            </a:r>
            <a:r>
              <a:rPr lang="en-US" sz="3200" i="1" dirty="0" smtClean="0"/>
              <a:t>       </a:t>
            </a:r>
            <a:r>
              <a:rPr lang="en-US" sz="3600" i="1" dirty="0" smtClean="0">
                <a:solidFill>
                  <a:srgbClr val="0070C0"/>
                </a:solidFill>
              </a:rPr>
              <a:t>Why are we here</a:t>
            </a:r>
            <a:r>
              <a:rPr lang="en-US" sz="3600" i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772400" cy="36576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foster technological innovation and excellence </a:t>
            </a:r>
            <a:r>
              <a:rPr lang="en-US" sz="2400" dirty="0" smtClean="0"/>
              <a:t>for </a:t>
            </a:r>
            <a:r>
              <a:rPr lang="en-US" sz="2400" i="1" dirty="0">
                <a:solidFill>
                  <a:srgbClr val="0070C0"/>
                </a:solidFill>
              </a:rPr>
              <a:t>the benefit of humanity</a:t>
            </a:r>
            <a:r>
              <a:rPr lang="en-US" sz="2400" i="1" dirty="0"/>
              <a:t>. </a:t>
            </a:r>
            <a:endParaRPr lang="en-US" sz="2400" i="1" dirty="0" smtClean="0"/>
          </a:p>
          <a:p>
            <a:endParaRPr lang="en-US" sz="2400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o be </a:t>
            </a:r>
            <a:r>
              <a:rPr lang="en-US" sz="2400" dirty="0"/>
              <a:t>essential to the global technical community </a:t>
            </a:r>
            <a:r>
              <a:rPr lang="en-US" sz="2400" i="1" dirty="0" smtClean="0">
                <a:solidFill>
                  <a:srgbClr val="0070C0"/>
                </a:solidFill>
              </a:rPr>
              <a:t>everywhere in </a:t>
            </a:r>
            <a:r>
              <a:rPr lang="en-US" sz="2400" i="1" dirty="0">
                <a:solidFill>
                  <a:srgbClr val="0070C0"/>
                </a:solidFill>
              </a:rPr>
              <a:t>improving global conditions</a:t>
            </a:r>
            <a:r>
              <a:rPr lang="en-US" sz="2400" i="1" dirty="0" smtClean="0">
                <a:solidFill>
                  <a:srgbClr val="0070C0"/>
                </a:solidFill>
              </a:rPr>
              <a:t>.</a:t>
            </a:r>
          </a:p>
          <a:p>
            <a:endParaRPr lang="en-US" sz="2400" i="1" dirty="0">
              <a:solidFill>
                <a:srgbClr val="0070C0"/>
              </a:solidFill>
            </a:endParaRPr>
          </a:p>
          <a:p>
            <a:r>
              <a:rPr lang="en-US" sz="2400" i="1" dirty="0">
                <a:solidFill>
                  <a:srgbClr val="0070C0"/>
                </a:solidFill>
              </a:rPr>
              <a:t>t</a:t>
            </a:r>
            <a:r>
              <a:rPr lang="en-US" sz="2400" i="1" dirty="0" smtClean="0">
                <a:solidFill>
                  <a:srgbClr val="0070C0"/>
                </a:solidFill>
              </a:rPr>
              <a:t>o solve problems.</a:t>
            </a:r>
            <a:endParaRPr lang="en-US" sz="2400" i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Thank you!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600" i="1" dirty="0" smtClean="0">
                <a:solidFill>
                  <a:srgbClr val="0070C0"/>
                </a:solidFill>
              </a:rPr>
              <a:t>Join us in making a global impact: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6248400" cy="4038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Peter Meisen, Director</a:t>
            </a:r>
          </a:p>
          <a:p>
            <a:r>
              <a:rPr lang="en-US" dirty="0" smtClean="0"/>
              <a:t>Global Energy Network Institute</a:t>
            </a:r>
          </a:p>
          <a:p>
            <a:r>
              <a:rPr lang="en-US" dirty="0" smtClean="0">
                <a:hlinkClick r:id="rId2"/>
              </a:rPr>
              <a:t>www.geni.org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www.wrsc.org</a:t>
            </a:r>
            <a:endParaRPr lang="en-US" dirty="0"/>
          </a:p>
          <a:p>
            <a:r>
              <a:rPr lang="en-US" dirty="0" smtClean="0"/>
              <a:t>619-595-0139</a:t>
            </a:r>
          </a:p>
          <a:p>
            <a:r>
              <a:rPr lang="en-US" dirty="0" smtClean="0"/>
              <a:t>peter@geni.org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33800"/>
            <a:ext cx="3289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Earth from Space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5424"/>
            <a:ext cx="8229600" cy="411875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600" y="5562600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What do we see – and not see?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835134"/>
            <a:ext cx="5421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NASA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Wealthy vs. Poor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5424"/>
            <a:ext cx="8229600" cy="411875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5562600"/>
            <a:ext cx="505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white"/>
                </a:solidFill>
              </a:rPr>
              <a:t>1.3 billion people still have no electricity </a:t>
            </a:r>
            <a:endParaRPr lang="en-US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Key Distinctions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9648"/>
            <a:ext cx="8229600" cy="411875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562600"/>
            <a:ext cx="697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white"/>
                </a:solidFill>
              </a:rPr>
              <a:t>7</a:t>
            </a:r>
            <a:r>
              <a:rPr lang="en-US" i="1" dirty="0" smtClean="0">
                <a:solidFill>
                  <a:prstClr val="white"/>
                </a:solidFill>
              </a:rPr>
              <a:t>5%  of these lights are powered by fossil fuels or nuclear, creating long term atmospheric or toxic pollution -- except…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5181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 all lights are equal.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Renewable Energy leadership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5424"/>
            <a:ext cx="8229600" cy="411875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5562600"/>
            <a:ext cx="711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prstClr val="white"/>
                </a:solidFill>
              </a:rPr>
              <a:t>Hydro, wind, solar and geothermal  interconnected  via high-voltage energy grids</a:t>
            </a:r>
            <a:endParaRPr lang="en-US" sz="1400" i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2438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Iceland 100%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438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Norway 99%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1520" y="5064829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New Zealand 80%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9687" y="5029338"/>
            <a:ext cx="1101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Uruguay 95%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3575" y="4196079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Brazil  81%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4888" y="3724979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Costa Rica 99%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1" y="2715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Canada 60%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High-voltage transmission networks in U.S. Western, Eastern and Texas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05" y="1981200"/>
            <a:ext cx="6580190" cy="4267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100% Renewable Energy . . .</a:t>
            </a:r>
            <a:br>
              <a:rPr lang="en-US" dirty="0" smtClean="0"/>
            </a:br>
            <a:r>
              <a:rPr lang="en-US" dirty="0" smtClean="0"/>
              <a:t> 				</a:t>
            </a:r>
            <a:r>
              <a:rPr lang="en-US" i="1" dirty="0" smtClean="0">
                <a:solidFill>
                  <a:srgbClr val="0070C0"/>
                </a:solidFill>
              </a:rPr>
              <a:t>is there enough?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0"/>
            <a:ext cx="6245381" cy="3962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0"/>
            <a:ext cx="1600200" cy="3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3627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Visualizing sustainable solutions 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62700"/>
            <a:ext cx="1828799" cy="26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5153690"/>
            <a:ext cx="929640" cy="7848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World</a:t>
            </a:r>
          </a:p>
          <a:p>
            <a:r>
              <a:rPr lang="en-US" sz="900" dirty="0" smtClean="0"/>
              <a:t>EU-25</a:t>
            </a:r>
          </a:p>
          <a:p>
            <a:r>
              <a:rPr lang="en-US" sz="900" dirty="0" smtClean="0"/>
              <a:t>MENA</a:t>
            </a:r>
          </a:p>
          <a:p>
            <a:r>
              <a:rPr lang="en-US" sz="900" dirty="0" smtClean="0"/>
              <a:t>Trans-CSP mix EUMENA 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5107523"/>
            <a:ext cx="14109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There’s solar </a:t>
            </a:r>
          </a:p>
          <a:p>
            <a:r>
              <a:rPr lang="en-US" sz="1600" i="1" dirty="0" smtClean="0">
                <a:solidFill>
                  <a:srgbClr val="0070C0"/>
                </a:solidFill>
              </a:rPr>
              <a:t>potential</a:t>
            </a:r>
          </a:p>
          <a:p>
            <a:r>
              <a:rPr lang="en-US" sz="1600" i="1" dirty="0" smtClean="0">
                <a:solidFill>
                  <a:srgbClr val="0070C0"/>
                </a:solidFill>
              </a:rPr>
              <a:t>beyond our </a:t>
            </a:r>
          </a:p>
          <a:p>
            <a:r>
              <a:rPr lang="en-US" sz="1600" i="1" dirty="0" smtClean="0">
                <a:solidFill>
                  <a:srgbClr val="0070C0"/>
                </a:solidFill>
              </a:rPr>
              <a:t>dreams 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10843</TotalTime>
  <Words>808</Words>
  <Application>Microsoft Office PowerPoint</Application>
  <PresentationFormat>On-screen Show (4:3)</PresentationFormat>
  <Paragraphs>204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Urban</vt:lpstr>
      <vt:lpstr>The Good News The Bad News What we can do about it  IEEE Mission: to foster technological innovation and excellence for the benefit of humanity.   IEEE Vision: be essential to the global technical community and to technical professionals everywhere, and be universally recognized for the contributions of technology and of technical professionals in improving global conditions. </vt:lpstr>
      <vt:lpstr>     .</vt:lpstr>
      <vt:lpstr>“Highest priority objective” – tap abundant   renewable energy resources around the world  and link grids via high-voltage transmission. </vt:lpstr>
      <vt:lpstr>Earth from Space </vt:lpstr>
      <vt:lpstr>Wealthy vs. Poor </vt:lpstr>
      <vt:lpstr>Key Distinctions </vt:lpstr>
      <vt:lpstr>Renewable Energy leadership </vt:lpstr>
      <vt:lpstr>High-voltage transmission networks in U.S. Western, Eastern and Texas</vt:lpstr>
      <vt:lpstr>100% Renewable Energy . . .      is there enough?</vt:lpstr>
      <vt:lpstr>The Renewable Energy Potential of our planet is 1,500x our needs</vt:lpstr>
      <vt:lpstr> IEEE panels, CIGRE exhibit, Magazine features, World Energy Congress  </vt:lpstr>
      <vt:lpstr>Renewables are now capturing lion’s share of new energy generation capacity</vt:lpstr>
      <vt:lpstr>So what’s the problem?</vt:lpstr>
      <vt:lpstr>What are the consequences now? </vt:lpstr>
      <vt:lpstr>How are engineers doing?</vt:lpstr>
      <vt:lpstr> World Scientists’ 2nd Global Warning to Humanity</vt:lpstr>
      <vt:lpstr>Aquifer Depletion </vt:lpstr>
      <vt:lpstr>Fishery Depletion </vt:lpstr>
      <vt:lpstr>Dead Zones increasing </vt:lpstr>
      <vt:lpstr>Deforestation  </vt:lpstr>
      <vt:lpstr>Species extinction </vt:lpstr>
      <vt:lpstr>CO2 Emissions  </vt:lpstr>
      <vt:lpstr>Temperatures increasing </vt:lpstr>
      <vt:lpstr>Population growth </vt:lpstr>
      <vt:lpstr>Our problems are growing faster than our collective ability to solve them</vt:lpstr>
      <vt:lpstr>PowerPoint Presentation</vt:lpstr>
      <vt:lpstr>We need an accelerator</vt:lpstr>
      <vt:lpstr>We have control rooms for space</vt:lpstr>
      <vt:lpstr>Control rooms for war</vt:lpstr>
      <vt:lpstr>Control rooms for business</vt:lpstr>
      <vt:lpstr> Why not a Mission Control for global sustainability?</vt:lpstr>
      <vt:lpstr>where we can visualize solutions,  share strategies and measure results</vt:lpstr>
      <vt:lpstr>PowerPoint Presentation</vt:lpstr>
      <vt:lpstr>World Resources Simulation Center</vt:lpstr>
      <vt:lpstr>We have control rooms for space, war and business -- why not for global sustainability?</vt:lpstr>
      <vt:lpstr>How do we get it done? What’s needed:</vt:lpstr>
      <vt:lpstr>         Why are we here:</vt:lpstr>
      <vt:lpstr>Thank you!  Join us in making a global impact: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 of IEEE Presentation Visualizing Sustainable Solutions</dc:title>
  <dc:creator>peter</dc:creator>
  <cp:lastModifiedBy>PM D6--pmd6</cp:lastModifiedBy>
  <cp:revision>142</cp:revision>
  <dcterms:created xsi:type="dcterms:W3CDTF">2018-01-04T22:36:47Z</dcterms:created>
  <dcterms:modified xsi:type="dcterms:W3CDTF">2018-01-30T23:45:46Z</dcterms:modified>
</cp:coreProperties>
</file>